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17" r:id="rId2"/>
    <p:sldId id="286" r:id="rId3"/>
    <p:sldId id="318" r:id="rId4"/>
    <p:sldId id="262" r:id="rId5"/>
    <p:sldId id="292" r:id="rId6"/>
    <p:sldId id="264" r:id="rId7"/>
    <p:sldId id="293" r:id="rId8"/>
    <p:sldId id="315" r:id="rId9"/>
    <p:sldId id="271" r:id="rId10"/>
    <p:sldId id="294" r:id="rId11"/>
    <p:sldId id="272" r:id="rId12"/>
    <p:sldId id="275" r:id="rId13"/>
    <p:sldId id="316" r:id="rId14"/>
    <p:sldId id="280" r:id="rId15"/>
    <p:sldId id="308" r:id="rId16"/>
    <p:sldId id="299" r:id="rId17"/>
    <p:sldId id="312" r:id="rId18"/>
    <p:sldId id="311" r:id="rId19"/>
    <p:sldId id="313" r:id="rId20"/>
    <p:sldId id="310" r:id="rId21"/>
    <p:sldId id="314" r:id="rId22"/>
    <p:sldId id="285" r:id="rId23"/>
    <p:sldId id="289" r:id="rId24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r Carlo" initials="DC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6E68"/>
    <a:srgbClr val="E6C3C0"/>
    <a:srgbClr val="FFDF79"/>
    <a:srgbClr val="E8303B"/>
    <a:srgbClr val="EF4129"/>
    <a:srgbClr val="5DA9DD"/>
    <a:srgbClr val="4267B2"/>
    <a:srgbClr val="FEF3D4"/>
    <a:srgbClr val="F8E08E"/>
    <a:srgbClr val="38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9" autoAdjust="0"/>
    <p:restoredTop sz="87097" autoAdjust="0"/>
  </p:normalViewPr>
  <p:slideViewPr>
    <p:cSldViewPr snapToGrid="0" snapToObjects="1">
      <p:cViewPr varScale="1">
        <p:scale>
          <a:sx n="66" d="100"/>
          <a:sy n="66" d="100"/>
        </p:scale>
        <p:origin x="1050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2538" y="90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1DD357-8CF6-4474-BBF3-EE06E0F5E68B}" type="doc">
      <dgm:prSet loTypeId="urn:microsoft.com/office/officeart/2005/8/layout/radial4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C62120D8-6893-4455-B233-8FE07DDAA416}">
      <dgm:prSet phldrT="[Text]"/>
      <dgm:spPr/>
      <dgm:t>
        <a:bodyPr/>
        <a:lstStyle/>
        <a:p>
          <a:r>
            <a:rPr lang="en-US" dirty="0" smtClean="0"/>
            <a:t>HIV Remission Trials</a:t>
          </a:r>
          <a:endParaRPr lang="en-US" dirty="0"/>
        </a:p>
      </dgm:t>
    </dgm:pt>
    <dgm:pt modelId="{2F1A797D-C18D-477D-9B92-5B3858D9A081}" type="parTrans" cxnId="{8562A131-C550-4408-84B2-5BE4F70AD120}">
      <dgm:prSet/>
      <dgm:spPr/>
      <dgm:t>
        <a:bodyPr/>
        <a:lstStyle/>
        <a:p>
          <a:endParaRPr lang="en-US"/>
        </a:p>
      </dgm:t>
    </dgm:pt>
    <dgm:pt modelId="{10C18188-2D96-466E-8FF6-EC829576A95B}" type="sibTrans" cxnId="{8562A131-C550-4408-84B2-5BE4F70AD120}">
      <dgm:prSet/>
      <dgm:spPr/>
      <dgm:t>
        <a:bodyPr/>
        <a:lstStyle/>
        <a:p>
          <a:endParaRPr lang="en-US"/>
        </a:p>
      </dgm:t>
    </dgm:pt>
    <dgm:pt modelId="{8267CFF6-F2EB-4CF6-B16F-1DFC57D34C9E}">
      <dgm:prSet phldrT="[Text]"/>
      <dgm:spPr/>
      <dgm:t>
        <a:bodyPr/>
        <a:lstStyle/>
        <a:p>
          <a:r>
            <a:rPr lang="en-US" dirty="0" smtClean="0"/>
            <a:t>Treatment interruption with intervention becoming more frequent</a:t>
          </a:r>
          <a:endParaRPr lang="en-US" dirty="0"/>
        </a:p>
      </dgm:t>
    </dgm:pt>
    <dgm:pt modelId="{E1B3C8F5-B4A7-4EE0-801E-29C8D6CCDD4F}" type="parTrans" cxnId="{94DD980F-139A-40F5-951B-59AA10B8B105}">
      <dgm:prSet/>
      <dgm:spPr/>
      <dgm:t>
        <a:bodyPr/>
        <a:lstStyle/>
        <a:p>
          <a:endParaRPr lang="en-US"/>
        </a:p>
      </dgm:t>
    </dgm:pt>
    <dgm:pt modelId="{6D8BA797-F860-483B-9984-3241D184929B}" type="sibTrans" cxnId="{94DD980F-139A-40F5-951B-59AA10B8B105}">
      <dgm:prSet/>
      <dgm:spPr/>
      <dgm:t>
        <a:bodyPr/>
        <a:lstStyle/>
        <a:p>
          <a:endParaRPr lang="en-US"/>
        </a:p>
      </dgm:t>
    </dgm:pt>
    <dgm:pt modelId="{AA2CCFEB-997B-4EA1-8F9A-9C6D3F8D2F26}">
      <dgm:prSet phldrT="[Text]"/>
      <dgm:spPr/>
      <dgm:t>
        <a:bodyPr/>
        <a:lstStyle/>
        <a:p>
          <a:r>
            <a:rPr lang="en-US" dirty="0" smtClean="0"/>
            <a:t>Heterogeneity in design </a:t>
          </a:r>
          <a:endParaRPr lang="en-US" dirty="0"/>
        </a:p>
      </dgm:t>
    </dgm:pt>
    <dgm:pt modelId="{FAD111C9-776B-450C-8A62-81B99E3123C9}" type="parTrans" cxnId="{A52C9F0A-1D2E-4A9F-9704-6372C7035E8E}">
      <dgm:prSet/>
      <dgm:spPr/>
      <dgm:t>
        <a:bodyPr/>
        <a:lstStyle/>
        <a:p>
          <a:endParaRPr lang="en-US"/>
        </a:p>
      </dgm:t>
    </dgm:pt>
    <dgm:pt modelId="{7FD4AD81-530C-450B-860C-AC0AFF8D6B6B}" type="sibTrans" cxnId="{A52C9F0A-1D2E-4A9F-9704-6372C7035E8E}">
      <dgm:prSet/>
      <dgm:spPr/>
      <dgm:t>
        <a:bodyPr/>
        <a:lstStyle/>
        <a:p>
          <a:endParaRPr lang="en-US"/>
        </a:p>
      </dgm:t>
    </dgm:pt>
    <dgm:pt modelId="{A7ABC3FA-CFD0-4190-AF1D-2EE4D943F582}">
      <dgm:prSet phldrT="[Text]"/>
      <dgm:spPr/>
      <dgm:t>
        <a:bodyPr/>
        <a:lstStyle/>
        <a:p>
          <a:r>
            <a:rPr lang="en-US" dirty="0" smtClean="0"/>
            <a:t>Studies inform efficacy/ safety of interventions and future trial design</a:t>
          </a:r>
          <a:endParaRPr lang="en-US" dirty="0"/>
        </a:p>
      </dgm:t>
    </dgm:pt>
    <dgm:pt modelId="{F5894F90-8D76-4FC7-85AA-F7BAF34F290A}" type="parTrans" cxnId="{A1A024E8-8638-4611-B56D-ADAB513A65BC}">
      <dgm:prSet/>
      <dgm:spPr/>
      <dgm:t>
        <a:bodyPr/>
        <a:lstStyle/>
        <a:p>
          <a:endParaRPr lang="en-US"/>
        </a:p>
      </dgm:t>
    </dgm:pt>
    <dgm:pt modelId="{B3DBFA70-F63E-402A-B0E1-3015857D5999}" type="sibTrans" cxnId="{A1A024E8-8638-4611-B56D-ADAB513A65BC}">
      <dgm:prSet/>
      <dgm:spPr/>
      <dgm:t>
        <a:bodyPr/>
        <a:lstStyle/>
        <a:p>
          <a:endParaRPr lang="en-US"/>
        </a:p>
      </dgm:t>
    </dgm:pt>
    <dgm:pt modelId="{8156E875-EBB2-472A-871D-A390F02AC05B}">
      <dgm:prSet phldrT="[Text]"/>
      <dgm:spPr/>
      <dgm:t>
        <a:bodyPr/>
        <a:lstStyle/>
        <a:p>
          <a:r>
            <a:rPr lang="en-US" dirty="0" smtClean="0"/>
            <a:t>Predictors of rebound may accelerate therapeutics development</a:t>
          </a:r>
          <a:endParaRPr lang="en-US" dirty="0"/>
        </a:p>
      </dgm:t>
    </dgm:pt>
    <dgm:pt modelId="{E25660D6-C3CE-45CD-AF50-0B9D88CD0E45}" type="parTrans" cxnId="{BDF67337-9926-472C-9728-0577B95A3816}">
      <dgm:prSet/>
      <dgm:spPr/>
      <dgm:t>
        <a:bodyPr/>
        <a:lstStyle/>
        <a:p>
          <a:endParaRPr lang="en-US"/>
        </a:p>
      </dgm:t>
    </dgm:pt>
    <dgm:pt modelId="{4C7432B4-DDEF-4B4E-AF9B-4FCD01297464}" type="sibTrans" cxnId="{BDF67337-9926-472C-9728-0577B95A3816}">
      <dgm:prSet/>
      <dgm:spPr/>
      <dgm:t>
        <a:bodyPr/>
        <a:lstStyle/>
        <a:p>
          <a:endParaRPr lang="en-US"/>
        </a:p>
      </dgm:t>
    </dgm:pt>
    <dgm:pt modelId="{B138AF12-0254-49CA-9B09-CB3B04FF7882}" type="pres">
      <dgm:prSet presAssocID="{831DD357-8CF6-4474-BBF3-EE06E0F5E68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ACECAFD-2BCA-43AF-A50E-422ED12E001F}" type="pres">
      <dgm:prSet presAssocID="{C62120D8-6893-4455-B233-8FE07DDAA416}" presName="centerShape" presStyleLbl="node0" presStyleIdx="0" presStyleCnt="1"/>
      <dgm:spPr/>
      <dgm:t>
        <a:bodyPr/>
        <a:lstStyle/>
        <a:p>
          <a:endParaRPr lang="en-US"/>
        </a:p>
      </dgm:t>
    </dgm:pt>
    <dgm:pt modelId="{6BCD23D1-28D0-487B-8780-69167438C7E6}" type="pres">
      <dgm:prSet presAssocID="{E1B3C8F5-B4A7-4EE0-801E-29C8D6CCDD4F}" presName="parTrans" presStyleLbl="bgSibTrans2D1" presStyleIdx="0" presStyleCnt="4"/>
      <dgm:spPr/>
      <dgm:t>
        <a:bodyPr/>
        <a:lstStyle/>
        <a:p>
          <a:endParaRPr lang="en-US"/>
        </a:p>
      </dgm:t>
    </dgm:pt>
    <dgm:pt modelId="{15D6F4E0-B064-47C1-A6CC-AAA87F188487}" type="pres">
      <dgm:prSet presAssocID="{8267CFF6-F2EB-4CF6-B16F-1DFC57D34C9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AAA00D-F928-43AB-B070-BB41F0BD2ADF}" type="pres">
      <dgm:prSet presAssocID="{FAD111C9-776B-450C-8A62-81B99E3123C9}" presName="parTrans" presStyleLbl="bgSibTrans2D1" presStyleIdx="1" presStyleCnt="4"/>
      <dgm:spPr/>
      <dgm:t>
        <a:bodyPr/>
        <a:lstStyle/>
        <a:p>
          <a:endParaRPr lang="en-US"/>
        </a:p>
      </dgm:t>
    </dgm:pt>
    <dgm:pt modelId="{076756E8-6409-41EF-B53E-AEFAE400F445}" type="pres">
      <dgm:prSet presAssocID="{AA2CCFEB-997B-4EA1-8F9A-9C6D3F8D2F2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BA5B28-8B21-48BA-97C2-4E9B721385F0}" type="pres">
      <dgm:prSet presAssocID="{F5894F90-8D76-4FC7-85AA-F7BAF34F290A}" presName="parTrans" presStyleLbl="bgSibTrans2D1" presStyleIdx="2" presStyleCnt="4"/>
      <dgm:spPr/>
      <dgm:t>
        <a:bodyPr/>
        <a:lstStyle/>
        <a:p>
          <a:endParaRPr lang="en-US"/>
        </a:p>
      </dgm:t>
    </dgm:pt>
    <dgm:pt modelId="{5CF5C598-2D29-4CF4-AB75-5D9C7381B9AC}" type="pres">
      <dgm:prSet presAssocID="{A7ABC3FA-CFD0-4190-AF1D-2EE4D943F58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CAB829-B86A-4299-A1D5-C643A1EACC0F}" type="pres">
      <dgm:prSet presAssocID="{E25660D6-C3CE-45CD-AF50-0B9D88CD0E45}" presName="parTrans" presStyleLbl="bgSibTrans2D1" presStyleIdx="3" presStyleCnt="4"/>
      <dgm:spPr/>
      <dgm:t>
        <a:bodyPr/>
        <a:lstStyle/>
        <a:p>
          <a:endParaRPr lang="en-US"/>
        </a:p>
      </dgm:t>
    </dgm:pt>
    <dgm:pt modelId="{C6755A01-012B-45FC-80A0-05D4787D1917}" type="pres">
      <dgm:prSet presAssocID="{8156E875-EBB2-472A-871D-A390F02AC05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62A131-C550-4408-84B2-5BE4F70AD120}" srcId="{831DD357-8CF6-4474-BBF3-EE06E0F5E68B}" destId="{C62120D8-6893-4455-B233-8FE07DDAA416}" srcOrd="0" destOrd="0" parTransId="{2F1A797D-C18D-477D-9B92-5B3858D9A081}" sibTransId="{10C18188-2D96-466E-8FF6-EC829576A95B}"/>
    <dgm:cxn modelId="{365769FC-8C3A-49E1-8EF6-789F5B20C563}" type="presOf" srcId="{E1B3C8F5-B4A7-4EE0-801E-29C8D6CCDD4F}" destId="{6BCD23D1-28D0-487B-8780-69167438C7E6}" srcOrd="0" destOrd="0" presId="urn:microsoft.com/office/officeart/2005/8/layout/radial4"/>
    <dgm:cxn modelId="{7EF67E16-74ED-44CE-AA17-A8EC04BAF1FA}" type="presOf" srcId="{FAD111C9-776B-450C-8A62-81B99E3123C9}" destId="{51AAA00D-F928-43AB-B070-BB41F0BD2ADF}" srcOrd="0" destOrd="0" presId="urn:microsoft.com/office/officeart/2005/8/layout/radial4"/>
    <dgm:cxn modelId="{A52C9F0A-1D2E-4A9F-9704-6372C7035E8E}" srcId="{C62120D8-6893-4455-B233-8FE07DDAA416}" destId="{AA2CCFEB-997B-4EA1-8F9A-9C6D3F8D2F26}" srcOrd="1" destOrd="0" parTransId="{FAD111C9-776B-450C-8A62-81B99E3123C9}" sibTransId="{7FD4AD81-530C-450B-860C-AC0AFF8D6B6B}"/>
    <dgm:cxn modelId="{F1407B27-746A-4288-A54C-C38887634C2A}" type="presOf" srcId="{E25660D6-C3CE-45CD-AF50-0B9D88CD0E45}" destId="{43CAB829-B86A-4299-A1D5-C643A1EACC0F}" srcOrd="0" destOrd="0" presId="urn:microsoft.com/office/officeart/2005/8/layout/radial4"/>
    <dgm:cxn modelId="{94DD980F-139A-40F5-951B-59AA10B8B105}" srcId="{C62120D8-6893-4455-B233-8FE07DDAA416}" destId="{8267CFF6-F2EB-4CF6-B16F-1DFC57D34C9E}" srcOrd="0" destOrd="0" parTransId="{E1B3C8F5-B4A7-4EE0-801E-29C8D6CCDD4F}" sibTransId="{6D8BA797-F860-483B-9984-3241D184929B}"/>
    <dgm:cxn modelId="{FEBC9C92-35B4-4BCF-9C25-9A9876CB5E38}" type="presOf" srcId="{A7ABC3FA-CFD0-4190-AF1D-2EE4D943F582}" destId="{5CF5C598-2D29-4CF4-AB75-5D9C7381B9AC}" srcOrd="0" destOrd="0" presId="urn:microsoft.com/office/officeart/2005/8/layout/radial4"/>
    <dgm:cxn modelId="{23C8DFA2-E85F-47B1-83C6-C30A24F2B4B3}" type="presOf" srcId="{AA2CCFEB-997B-4EA1-8F9A-9C6D3F8D2F26}" destId="{076756E8-6409-41EF-B53E-AEFAE400F445}" srcOrd="0" destOrd="0" presId="urn:microsoft.com/office/officeart/2005/8/layout/radial4"/>
    <dgm:cxn modelId="{14E0B476-5A17-4302-BD47-39B3FA681797}" type="presOf" srcId="{C62120D8-6893-4455-B233-8FE07DDAA416}" destId="{BACECAFD-2BCA-43AF-A50E-422ED12E001F}" srcOrd="0" destOrd="0" presId="urn:microsoft.com/office/officeart/2005/8/layout/radial4"/>
    <dgm:cxn modelId="{C7FB810A-739A-41FF-BDC3-22FB3F3E1A93}" type="presOf" srcId="{F5894F90-8D76-4FC7-85AA-F7BAF34F290A}" destId="{5BBA5B28-8B21-48BA-97C2-4E9B721385F0}" srcOrd="0" destOrd="0" presId="urn:microsoft.com/office/officeart/2005/8/layout/radial4"/>
    <dgm:cxn modelId="{D3006BCF-851A-4A5A-8CB1-E0D1046A4C13}" type="presOf" srcId="{8156E875-EBB2-472A-871D-A390F02AC05B}" destId="{C6755A01-012B-45FC-80A0-05D4787D1917}" srcOrd="0" destOrd="0" presId="urn:microsoft.com/office/officeart/2005/8/layout/radial4"/>
    <dgm:cxn modelId="{BDF67337-9926-472C-9728-0577B95A3816}" srcId="{C62120D8-6893-4455-B233-8FE07DDAA416}" destId="{8156E875-EBB2-472A-871D-A390F02AC05B}" srcOrd="3" destOrd="0" parTransId="{E25660D6-C3CE-45CD-AF50-0B9D88CD0E45}" sibTransId="{4C7432B4-DDEF-4B4E-AF9B-4FCD01297464}"/>
    <dgm:cxn modelId="{A1A024E8-8638-4611-B56D-ADAB513A65BC}" srcId="{C62120D8-6893-4455-B233-8FE07DDAA416}" destId="{A7ABC3FA-CFD0-4190-AF1D-2EE4D943F582}" srcOrd="2" destOrd="0" parTransId="{F5894F90-8D76-4FC7-85AA-F7BAF34F290A}" sibTransId="{B3DBFA70-F63E-402A-B0E1-3015857D5999}"/>
    <dgm:cxn modelId="{3FA360A5-BF7D-48E2-99C0-9942C4C21470}" type="presOf" srcId="{8267CFF6-F2EB-4CF6-B16F-1DFC57D34C9E}" destId="{15D6F4E0-B064-47C1-A6CC-AAA87F188487}" srcOrd="0" destOrd="0" presId="urn:microsoft.com/office/officeart/2005/8/layout/radial4"/>
    <dgm:cxn modelId="{97270F82-3C21-4C16-922A-8A78F14C7D26}" type="presOf" srcId="{831DD357-8CF6-4474-BBF3-EE06E0F5E68B}" destId="{B138AF12-0254-49CA-9B09-CB3B04FF7882}" srcOrd="0" destOrd="0" presId="urn:microsoft.com/office/officeart/2005/8/layout/radial4"/>
    <dgm:cxn modelId="{E5CB6752-5CCE-433C-84A7-CB91BA2A4E3D}" type="presParOf" srcId="{B138AF12-0254-49CA-9B09-CB3B04FF7882}" destId="{BACECAFD-2BCA-43AF-A50E-422ED12E001F}" srcOrd="0" destOrd="0" presId="urn:microsoft.com/office/officeart/2005/8/layout/radial4"/>
    <dgm:cxn modelId="{49284DB1-D1F6-4509-9302-0874E525F6C7}" type="presParOf" srcId="{B138AF12-0254-49CA-9B09-CB3B04FF7882}" destId="{6BCD23D1-28D0-487B-8780-69167438C7E6}" srcOrd="1" destOrd="0" presId="urn:microsoft.com/office/officeart/2005/8/layout/radial4"/>
    <dgm:cxn modelId="{57587A6F-FFC0-40E1-8CBF-FF25A1A7DFB4}" type="presParOf" srcId="{B138AF12-0254-49CA-9B09-CB3B04FF7882}" destId="{15D6F4E0-B064-47C1-A6CC-AAA87F188487}" srcOrd="2" destOrd="0" presId="urn:microsoft.com/office/officeart/2005/8/layout/radial4"/>
    <dgm:cxn modelId="{CD1FE0A6-7B10-4325-982C-3246235A6A1A}" type="presParOf" srcId="{B138AF12-0254-49CA-9B09-CB3B04FF7882}" destId="{51AAA00D-F928-43AB-B070-BB41F0BD2ADF}" srcOrd="3" destOrd="0" presId="urn:microsoft.com/office/officeart/2005/8/layout/radial4"/>
    <dgm:cxn modelId="{CFE893AB-4064-4BC2-8753-281626D06C84}" type="presParOf" srcId="{B138AF12-0254-49CA-9B09-CB3B04FF7882}" destId="{076756E8-6409-41EF-B53E-AEFAE400F445}" srcOrd="4" destOrd="0" presId="urn:microsoft.com/office/officeart/2005/8/layout/radial4"/>
    <dgm:cxn modelId="{C50851C4-BF49-4D86-943B-C0834B93F286}" type="presParOf" srcId="{B138AF12-0254-49CA-9B09-CB3B04FF7882}" destId="{5BBA5B28-8B21-48BA-97C2-4E9B721385F0}" srcOrd="5" destOrd="0" presId="urn:microsoft.com/office/officeart/2005/8/layout/radial4"/>
    <dgm:cxn modelId="{1BED8F4A-A9CD-44EC-BF73-61ADF10E8160}" type="presParOf" srcId="{B138AF12-0254-49CA-9B09-CB3B04FF7882}" destId="{5CF5C598-2D29-4CF4-AB75-5D9C7381B9AC}" srcOrd="6" destOrd="0" presId="urn:microsoft.com/office/officeart/2005/8/layout/radial4"/>
    <dgm:cxn modelId="{000BA223-0E0D-4978-8213-56AE46A8AAB2}" type="presParOf" srcId="{B138AF12-0254-49CA-9B09-CB3B04FF7882}" destId="{43CAB829-B86A-4299-A1D5-C643A1EACC0F}" srcOrd="7" destOrd="0" presId="urn:microsoft.com/office/officeart/2005/8/layout/radial4"/>
    <dgm:cxn modelId="{D3B98D6C-C197-4930-88F0-EC63C1E755F7}" type="presParOf" srcId="{B138AF12-0254-49CA-9B09-CB3B04FF7882}" destId="{C6755A01-012B-45FC-80A0-05D4787D1917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CECAFD-2BCA-43AF-A50E-422ED12E001F}">
      <dsp:nvSpPr>
        <dsp:cNvPr id="0" name=""/>
        <dsp:cNvSpPr/>
      </dsp:nvSpPr>
      <dsp:spPr>
        <a:xfrm>
          <a:off x="2760109" y="2868394"/>
          <a:ext cx="2041724" cy="20417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HIV Remission Trials</a:t>
          </a:r>
          <a:endParaRPr lang="en-US" sz="2600" kern="1200" dirty="0"/>
        </a:p>
      </dsp:txBody>
      <dsp:txXfrm>
        <a:off x="2760109" y="2868394"/>
        <a:ext cx="2041724" cy="2041724"/>
      </dsp:txXfrm>
    </dsp:sp>
    <dsp:sp modelId="{6BCD23D1-28D0-487B-8780-69167438C7E6}">
      <dsp:nvSpPr>
        <dsp:cNvPr id="0" name=""/>
        <dsp:cNvSpPr/>
      </dsp:nvSpPr>
      <dsp:spPr>
        <a:xfrm rot="11700000">
          <a:off x="940690" y="3076310"/>
          <a:ext cx="1784293" cy="58189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D6F4E0-B064-47C1-A6CC-AAA87F188487}">
      <dsp:nvSpPr>
        <dsp:cNvPr id="0" name=""/>
        <dsp:cNvSpPr/>
      </dsp:nvSpPr>
      <dsp:spPr>
        <a:xfrm>
          <a:off x="1270" y="2360496"/>
          <a:ext cx="1939638" cy="15517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Treatment interruption with intervention becoming more frequent</a:t>
          </a:r>
          <a:endParaRPr lang="en-US" sz="1900" kern="1200" dirty="0"/>
        </a:p>
      </dsp:txBody>
      <dsp:txXfrm>
        <a:off x="1270" y="2360496"/>
        <a:ext cx="1939638" cy="1551710"/>
      </dsp:txXfrm>
    </dsp:sp>
    <dsp:sp modelId="{51AAA00D-F928-43AB-B070-BB41F0BD2ADF}">
      <dsp:nvSpPr>
        <dsp:cNvPr id="0" name=""/>
        <dsp:cNvSpPr/>
      </dsp:nvSpPr>
      <dsp:spPr>
        <a:xfrm rot="14700000">
          <a:off x="2036463" y="1770418"/>
          <a:ext cx="1784293" cy="58189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6756E8-6409-41EF-B53E-AEFAE400F445}">
      <dsp:nvSpPr>
        <dsp:cNvPr id="0" name=""/>
        <dsp:cNvSpPr/>
      </dsp:nvSpPr>
      <dsp:spPr>
        <a:xfrm>
          <a:off x="1581754" y="476948"/>
          <a:ext cx="1939638" cy="15517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Heterogeneity in design </a:t>
          </a:r>
          <a:endParaRPr lang="en-US" sz="1900" kern="1200" dirty="0"/>
        </a:p>
      </dsp:txBody>
      <dsp:txXfrm>
        <a:off x="1581754" y="476948"/>
        <a:ext cx="1939638" cy="1551710"/>
      </dsp:txXfrm>
    </dsp:sp>
    <dsp:sp modelId="{5BBA5B28-8B21-48BA-97C2-4E9B721385F0}">
      <dsp:nvSpPr>
        <dsp:cNvPr id="0" name=""/>
        <dsp:cNvSpPr/>
      </dsp:nvSpPr>
      <dsp:spPr>
        <a:xfrm rot="17700000">
          <a:off x="3741185" y="1770418"/>
          <a:ext cx="1784293" cy="58189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F5C598-2D29-4CF4-AB75-5D9C7381B9AC}">
      <dsp:nvSpPr>
        <dsp:cNvPr id="0" name=""/>
        <dsp:cNvSpPr/>
      </dsp:nvSpPr>
      <dsp:spPr>
        <a:xfrm>
          <a:off x="4040550" y="476948"/>
          <a:ext cx="1939638" cy="15517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Studies inform efficacy/ safety of interventions and future trial design</a:t>
          </a:r>
          <a:endParaRPr lang="en-US" sz="1900" kern="1200" dirty="0"/>
        </a:p>
      </dsp:txBody>
      <dsp:txXfrm>
        <a:off x="4040550" y="476948"/>
        <a:ext cx="1939638" cy="1551710"/>
      </dsp:txXfrm>
    </dsp:sp>
    <dsp:sp modelId="{43CAB829-B86A-4299-A1D5-C643A1EACC0F}">
      <dsp:nvSpPr>
        <dsp:cNvPr id="0" name=""/>
        <dsp:cNvSpPr/>
      </dsp:nvSpPr>
      <dsp:spPr>
        <a:xfrm rot="20700000">
          <a:off x="4836958" y="3076310"/>
          <a:ext cx="1784293" cy="58189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755A01-012B-45FC-80A0-05D4787D1917}">
      <dsp:nvSpPr>
        <dsp:cNvPr id="0" name=""/>
        <dsp:cNvSpPr/>
      </dsp:nvSpPr>
      <dsp:spPr>
        <a:xfrm>
          <a:off x="5621034" y="2360496"/>
          <a:ext cx="1939638" cy="15517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Predictors of rebound may accelerate therapeutics development</a:t>
          </a:r>
          <a:endParaRPr lang="en-US" sz="1900" kern="1200" dirty="0"/>
        </a:p>
      </dsp:txBody>
      <dsp:txXfrm>
        <a:off x="5621034" y="2360496"/>
        <a:ext cx="1939638" cy="15517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25521-94A0-460B-B873-2E433DA52D80}" type="datetimeFigureOut">
              <a:rPr lang="en-GB" smtClean="0"/>
              <a:pPr/>
              <a:t>23/07/2019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DDCCF-4F6E-433A-B627-E700498FE5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996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594109-3A02-45E9-838D-520A1552CF44}" type="datetimeFigureOut">
              <a:rPr lang="en-US" smtClean="0"/>
              <a:pPr/>
              <a:t>7/23/2019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041B57-1761-492F-9D0E-A51A37297E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arenR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232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1400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1454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3714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E300D677-BA89-1E44-8377-64EA9488D8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8817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06796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5447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462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3C058D44-9EE7-BF4A-B8E8-B1C1F87BF2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6728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596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3306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0459" y="1600202"/>
            <a:ext cx="10691084" cy="4525963"/>
          </a:xfrm>
        </p:spPr>
        <p:txBody>
          <a:bodyPr vert="eaVert"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>
              <a:defRPr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AU" dirty="0" smtClean="0"/>
              <a:t>CLICK TO ENTER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enter presenter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416" y="108843"/>
            <a:ext cx="3967168" cy="1912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80" y="274639"/>
            <a:ext cx="1069104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480" y="1600202"/>
            <a:ext cx="10691040" cy="4525963"/>
          </a:xfrm>
        </p:spPr>
        <p:txBody>
          <a:bodyPr/>
          <a:lstStyle>
            <a:lvl1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4406902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3864" y="274639"/>
            <a:ext cx="1106427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3863" y="1600202"/>
            <a:ext cx="5115611" cy="4525963"/>
          </a:xfrm>
        </p:spPr>
        <p:txBody>
          <a:bodyPr/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4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1800">
                <a:latin typeface="Franklin Gothic Book" panose="020B0503020102020204" pitchFamily="34" charset="0"/>
              </a:defRPr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3336" y="1600202"/>
            <a:ext cx="5384800" cy="4525963"/>
          </a:xfrm>
        </p:spPr>
        <p:txBody>
          <a:bodyPr/>
          <a:lstStyle>
            <a:lvl1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7655" y="1535114"/>
            <a:ext cx="511772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7655" y="2174875"/>
            <a:ext cx="51177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5251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5251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7297" y="273050"/>
            <a:ext cx="3729368" cy="1162051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2671" y="273053"/>
            <a:ext cx="6815667" cy="5853113"/>
          </a:xfrm>
        </p:spPr>
        <p:txBody>
          <a:bodyPr/>
          <a:lstStyle>
            <a:lvl1pPr>
              <a:defRPr sz="32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7297" y="1435103"/>
            <a:ext cx="3729368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38400" y="4800601"/>
            <a:ext cx="7315200" cy="566739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Franklin Gothic Book" panose="020B05030201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5367339"/>
            <a:ext cx="7315200" cy="8048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06DA-4705-844F-8F0B-F43945BCDB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E8303B"/>
          </a:solidFill>
          <a:latin typeface="Franklin Gothic Book" panose="020B0503020102020204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emf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tiff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6" r="6645"/>
          <a:stretch/>
        </p:blipFill>
        <p:spPr>
          <a:xfrm>
            <a:off x="6288477" y="1857921"/>
            <a:ext cx="4455723" cy="32035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HIV Reservoir Size in </a:t>
            </a:r>
            <a:r>
              <a:rPr lang="en-US" sz="3600" dirty="0" err="1" smtClean="0"/>
              <a:t>Fiebig</a:t>
            </a:r>
            <a:r>
              <a:rPr lang="en-US" sz="3600" dirty="0" smtClean="0"/>
              <a:t> I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168146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/>
              <a:buChar char="•"/>
            </a:pPr>
            <a:r>
              <a:rPr lang="en-US" sz="1600" dirty="0" smtClean="0">
                <a:latin typeface="+mn-lt"/>
              </a:rPr>
              <a:t>Reservoir size (total HIV DNA in CD4) at VL rebound - smaller than at acute infection</a:t>
            </a:r>
          </a:p>
          <a:p>
            <a:pPr marL="285750" indent="-285750" algn="ctr">
              <a:buFont typeface="Arial"/>
              <a:buChar char="•"/>
            </a:pPr>
            <a:r>
              <a:rPr lang="en-US" sz="1600" dirty="0" smtClean="0">
                <a:latin typeface="+mn-lt"/>
              </a:rPr>
              <a:t>Pre-ATI HIV DNA was not significantly associated with time to VL rebound</a:t>
            </a:r>
            <a:endParaRPr lang="en-US" sz="16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861685"/>
            <a:ext cx="26150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>
                <a:latin typeface="+mn-lt"/>
              </a:rPr>
              <a:t>Leyre</a:t>
            </a:r>
            <a:r>
              <a:rPr lang="en-US" sz="1200" i="1" dirty="0" smtClean="0">
                <a:latin typeface="+mn-lt"/>
              </a:rPr>
              <a:t>, </a:t>
            </a:r>
            <a:r>
              <a:rPr lang="en-US" sz="1200" i="1" dirty="0" err="1" smtClean="0">
                <a:latin typeface="+mn-lt"/>
              </a:rPr>
              <a:t>Pagliuzza</a:t>
            </a:r>
            <a:r>
              <a:rPr lang="en-US" sz="1200" i="1" dirty="0" smtClean="0">
                <a:latin typeface="+mn-lt"/>
              </a:rPr>
              <a:t> </a:t>
            </a:r>
            <a:r>
              <a:rPr lang="en-US" sz="1200" i="1" dirty="0" err="1" smtClean="0">
                <a:latin typeface="+mn-lt"/>
              </a:rPr>
              <a:t>Chomont</a:t>
            </a:r>
            <a:r>
              <a:rPr lang="en-US" sz="1200" i="1" dirty="0" smtClean="0">
                <a:latin typeface="+mn-lt"/>
              </a:rPr>
              <a:t> (U Montreal)</a:t>
            </a:r>
            <a:endParaRPr lang="en-US" sz="1200" i="1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71610" y="1104465"/>
            <a:ext cx="28875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+mn-lt"/>
              </a:rPr>
              <a:t>Pre-ATI total HIV DNA </a:t>
            </a:r>
          </a:p>
          <a:p>
            <a:pPr algn="ctr"/>
            <a:r>
              <a:rPr lang="en-US" sz="1400" b="1" dirty="0" smtClean="0">
                <a:latin typeface="+mn-lt"/>
              </a:rPr>
              <a:t>(median 1 copy/10</a:t>
            </a:r>
            <a:r>
              <a:rPr lang="en-US" sz="1400" b="1" baseline="30000" dirty="0" smtClean="0">
                <a:latin typeface="+mn-lt"/>
              </a:rPr>
              <a:t>6</a:t>
            </a:r>
            <a:r>
              <a:rPr lang="en-US" sz="1400" b="1" dirty="0" smtClean="0">
                <a:latin typeface="+mn-lt"/>
              </a:rPr>
              <a:t>CD4)</a:t>
            </a:r>
          </a:p>
          <a:p>
            <a:pPr algn="ctr"/>
            <a:r>
              <a:rPr lang="en-US" sz="1400" b="1" dirty="0" smtClean="0">
                <a:latin typeface="+mn-lt"/>
              </a:rPr>
              <a:t>vs.</a:t>
            </a:r>
          </a:p>
          <a:p>
            <a:pPr algn="ctr"/>
            <a:r>
              <a:rPr lang="en-US" sz="1400" b="1" dirty="0" smtClean="0">
                <a:latin typeface="+mn-lt"/>
              </a:rPr>
              <a:t> Time to VL rebound </a:t>
            </a:r>
            <a:endParaRPr lang="en-US" sz="1400" b="1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41926" y="1180219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+mn-lt"/>
              </a:rPr>
              <a:t>Total HIV DNA in CD4</a:t>
            </a:r>
          </a:p>
          <a:p>
            <a:pPr algn="ctr"/>
            <a:r>
              <a:rPr lang="en-US" sz="1400" b="1" dirty="0" smtClean="0">
                <a:latin typeface="+mn-lt"/>
              </a:rPr>
              <a:t>From pre-ART to ATI to ART resumption</a:t>
            </a:r>
            <a:endParaRPr lang="en-US" sz="1400" b="1" dirty="0"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160" y="1857921"/>
            <a:ext cx="5353197" cy="3269439"/>
          </a:xfrm>
          <a:prstGeom prst="rect">
            <a:avLst/>
          </a:prstGeom>
        </p:spPr>
      </p:pic>
      <p:pic>
        <p:nvPicPr>
          <p:cNvPr id="38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844" t="46768" r="14643" b="50041"/>
          <a:stretch>
            <a:fillRect/>
          </a:stretch>
        </p:blipFill>
        <p:spPr bwMode="auto">
          <a:xfrm>
            <a:off x="8138160" y="6466714"/>
            <a:ext cx="3992880" cy="29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ectangle 39"/>
          <p:cNvSpPr/>
          <p:nvPr/>
        </p:nvSpPr>
        <p:spPr>
          <a:xfrm>
            <a:off x="8138160" y="6109458"/>
            <a:ext cx="26060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Intervention: Early ART in </a:t>
            </a:r>
            <a:r>
              <a:rPr lang="en-US" sz="1400" dirty="0" err="1" smtClean="0"/>
              <a:t>Fiebig</a:t>
            </a:r>
            <a:r>
              <a:rPr lang="en-US" sz="1400" dirty="0" smtClean="0"/>
              <a:t> I</a:t>
            </a:r>
            <a:endParaRPr lang="en-US" sz="1400" dirty="0"/>
          </a:p>
        </p:txBody>
      </p:sp>
      <p:sp>
        <p:nvSpPr>
          <p:cNvPr id="41" name="Rectangle 40"/>
          <p:cNvSpPr/>
          <p:nvPr/>
        </p:nvSpPr>
        <p:spPr>
          <a:xfrm>
            <a:off x="5440680" y="2058572"/>
            <a:ext cx="811677" cy="21019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16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" y="121920"/>
            <a:ext cx="11510642" cy="967840"/>
          </a:xfrm>
        </p:spPr>
        <p:txBody>
          <a:bodyPr>
            <a:noAutofit/>
          </a:bodyPr>
          <a:lstStyle/>
          <a:p>
            <a:r>
              <a:rPr lang="en-US" sz="3600" dirty="0" smtClean="0"/>
              <a:t>Pre-ATI </a:t>
            </a:r>
            <a:r>
              <a:rPr lang="en-US" sz="3600" dirty="0"/>
              <a:t>CD4/CD8 ratio </a:t>
            </a:r>
            <a:r>
              <a:rPr lang="en-US" sz="3600" dirty="0" smtClean="0"/>
              <a:t>and time </a:t>
            </a:r>
            <a:r>
              <a:rPr lang="en-US" sz="3600" dirty="0"/>
              <a:t>to VL </a:t>
            </a:r>
            <a:r>
              <a:rPr lang="en-US" sz="3600" dirty="0" smtClean="0"/>
              <a:t>rebound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5832459"/>
            <a:ext cx="29931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Colby</a:t>
            </a:r>
            <a:r>
              <a:rPr lang="en-US" sz="1200" i="1" dirty="0"/>
              <a:t>, Ananworanich, Nature Medicine, 2018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371" y="1974296"/>
            <a:ext cx="5527831" cy="36069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81801" y="1455952"/>
            <a:ext cx="3333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 studies, (n = 67): no difference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33400" y="1490069"/>
            <a:ext cx="4739865" cy="4106426"/>
            <a:chOff x="533400" y="1352909"/>
            <a:chExt cx="4739865" cy="4106426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43" r="4262"/>
            <a:stretch>
              <a:fillRect/>
            </a:stretch>
          </p:blipFill>
          <p:spPr>
            <a:xfrm>
              <a:off x="533400" y="1837136"/>
              <a:ext cx="4739865" cy="3622199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827368" y="1352909"/>
              <a:ext cx="44458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RV411: CD4/CD8 ratio ≤ 1 faster rebound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81714" y="3245279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n=3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211816" y="3245279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n=5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357438" y="2279942"/>
              <a:ext cx="1907230" cy="2769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i="1" dirty="0"/>
                <a:t>p=0.004</a:t>
              </a:r>
            </a:p>
          </p:txBody>
        </p:sp>
      </p:grpSp>
      <p:pic>
        <p:nvPicPr>
          <p:cNvPr id="36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844" t="46768" r="14643" b="50041"/>
          <a:stretch>
            <a:fillRect/>
          </a:stretch>
        </p:blipFill>
        <p:spPr bwMode="auto">
          <a:xfrm>
            <a:off x="8138160" y="6466714"/>
            <a:ext cx="3992880" cy="29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Rectangle 36"/>
          <p:cNvSpPr/>
          <p:nvPr/>
        </p:nvSpPr>
        <p:spPr>
          <a:xfrm>
            <a:off x="8138160" y="6109458"/>
            <a:ext cx="26060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Intervention: Early ART in </a:t>
            </a:r>
            <a:r>
              <a:rPr lang="en-US" sz="1400" dirty="0" err="1" smtClean="0"/>
              <a:t>Fiebig</a:t>
            </a:r>
            <a:r>
              <a:rPr lang="en-US" sz="1400" dirty="0" smtClean="0"/>
              <a:t> I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3946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106" y="1477716"/>
            <a:ext cx="7009227" cy="37019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41" y="125262"/>
            <a:ext cx="10850652" cy="135245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sz="3600" dirty="0" smtClean="0"/>
              <a:t>RV409: </a:t>
            </a:r>
            <a:r>
              <a:rPr lang="en-US" sz="3600" dirty="0" err="1" smtClean="0"/>
              <a:t>Vorinostat</a:t>
            </a:r>
            <a:r>
              <a:rPr lang="en-US" sz="3600" dirty="0" smtClean="0"/>
              <a:t>, HCQ, </a:t>
            </a:r>
            <a:r>
              <a:rPr lang="en-US" sz="3600" dirty="0" err="1" smtClean="0"/>
              <a:t>Maraviroc</a:t>
            </a:r>
            <a:r>
              <a:rPr lang="en-US" sz="3600" dirty="0" smtClean="0"/>
              <a:t> (VHM) +ART </a:t>
            </a:r>
            <a:r>
              <a:rPr lang="en-US" sz="3600" dirty="0" err="1" smtClean="0"/>
              <a:t>vs</a:t>
            </a:r>
            <a:r>
              <a:rPr lang="en-US" sz="3600" dirty="0" smtClean="0"/>
              <a:t> ART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" y="5179647"/>
            <a:ext cx="12191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/>
              <a:buChar char="•"/>
            </a:pPr>
            <a:r>
              <a:rPr lang="en-US" sz="1600" dirty="0">
                <a:latin typeface="+mn-lt"/>
              </a:rPr>
              <a:t>Median time to first VL detection: 22 days (range 14 to 77 days)</a:t>
            </a:r>
          </a:p>
          <a:p>
            <a:pPr marL="285750" indent="-285750" algn="ctr">
              <a:buFont typeface="Arial"/>
              <a:buChar char="•"/>
            </a:pPr>
            <a:r>
              <a:rPr lang="en-US" sz="1600" dirty="0">
                <a:latin typeface="+mn-lt"/>
              </a:rPr>
              <a:t>No </a:t>
            </a:r>
            <a:r>
              <a:rPr lang="en-US" sz="1600" dirty="0" smtClean="0">
                <a:latin typeface="+mn-lt"/>
              </a:rPr>
              <a:t>difference between active and non active study arms</a:t>
            </a:r>
            <a:endParaRPr lang="en-US" sz="16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88133" y="2940657"/>
            <a:ext cx="2125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ART resume at </a:t>
            </a:r>
          </a:p>
          <a:p>
            <a:pPr algn="ctr"/>
            <a:r>
              <a:rPr lang="en-US" sz="1200" dirty="0"/>
              <a:t>VL &gt; 1000 c/ml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" y="5812292"/>
            <a:ext cx="32835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+mn-lt"/>
              </a:rPr>
              <a:t>Kroon, de Souza, IAS 2016 (manuscript submitted)</a:t>
            </a:r>
          </a:p>
        </p:txBody>
      </p:sp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844" t="49990" r="14643" b="41850"/>
          <a:stretch>
            <a:fillRect/>
          </a:stretch>
        </p:blipFill>
        <p:spPr bwMode="auto">
          <a:xfrm>
            <a:off x="8077200" y="6195971"/>
            <a:ext cx="4084320" cy="61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8001393" y="6087802"/>
            <a:ext cx="26060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Intervention: </a:t>
            </a:r>
            <a:r>
              <a:rPr lang="en-US" sz="1400" dirty="0" err="1" smtClean="0"/>
              <a:t>Vorinostat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436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50"/>
          <a:stretch>
            <a:fillRect/>
          </a:stretch>
        </p:blipFill>
        <p:spPr>
          <a:xfrm>
            <a:off x="1264920" y="1264921"/>
            <a:ext cx="4817952" cy="35858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RV397: VRC01 </a:t>
            </a:r>
            <a:r>
              <a:rPr lang="en-US" sz="3600" dirty="0" err="1" smtClean="0"/>
              <a:t>vs</a:t>
            </a:r>
            <a:r>
              <a:rPr lang="en-US" sz="3600" dirty="0" smtClean="0"/>
              <a:t> Placebo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-13129" y="5840138"/>
            <a:ext cx="26588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+mn-lt"/>
              </a:rPr>
              <a:t>Crowell, Colby, Ananworanich, 2017 IAS</a:t>
            </a:r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844" t="57899" r="14643" b="33563"/>
          <a:stretch>
            <a:fillRect/>
          </a:stretch>
        </p:blipFill>
        <p:spPr bwMode="auto">
          <a:xfrm>
            <a:off x="7985760" y="6147319"/>
            <a:ext cx="4257040" cy="710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7940433" y="6087802"/>
            <a:ext cx="26060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Intervention: VRC01 </a:t>
            </a:r>
            <a:r>
              <a:rPr lang="en-US" sz="1400" dirty="0" err="1" smtClean="0"/>
              <a:t>vs</a:t>
            </a:r>
            <a:r>
              <a:rPr lang="en-US" sz="1400" dirty="0" smtClean="0"/>
              <a:t> Placebo</a:t>
            </a:r>
            <a:endParaRPr lang="en-US" sz="14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94" b="89508"/>
          <a:stretch>
            <a:fillRect/>
          </a:stretch>
        </p:blipFill>
        <p:spPr>
          <a:xfrm>
            <a:off x="4893106" y="1601930"/>
            <a:ext cx="1460907" cy="24383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05" t="52195" r="4527" b="39025"/>
          <a:stretch>
            <a:fillRect/>
          </a:stretch>
        </p:blipFill>
        <p:spPr>
          <a:xfrm>
            <a:off x="4994699" y="1906721"/>
            <a:ext cx="1088173" cy="204043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" t="37490" r="52730" b="35018"/>
          <a:stretch/>
        </p:blipFill>
        <p:spPr bwMode="auto">
          <a:xfrm>
            <a:off x="6477906" y="1601930"/>
            <a:ext cx="4480560" cy="29650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0" y="5067270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/>
              <a:buChar char="•"/>
            </a:pPr>
            <a:r>
              <a:rPr lang="en-US" sz="1600" dirty="0">
                <a:latin typeface="+mn-lt"/>
                <a:cs typeface="Arial"/>
              </a:rPr>
              <a:t>Trend toward delayed </a:t>
            </a:r>
            <a:r>
              <a:rPr lang="en-US" sz="1600" dirty="0" err="1">
                <a:latin typeface="+mn-lt"/>
                <a:cs typeface="Arial"/>
              </a:rPr>
              <a:t>virologic</a:t>
            </a:r>
            <a:r>
              <a:rPr lang="en-US" sz="1600" dirty="0">
                <a:latin typeface="+mn-lt"/>
                <a:cs typeface="Arial"/>
              </a:rPr>
              <a:t> rebound with VRC01 in people suppressed </a:t>
            </a:r>
            <a:r>
              <a:rPr lang="en-US" sz="1600" dirty="0" smtClean="0">
                <a:latin typeface="+mn-lt"/>
                <a:cs typeface="Arial"/>
              </a:rPr>
              <a:t>during </a:t>
            </a:r>
            <a:r>
              <a:rPr lang="en-US" sz="1600" dirty="0">
                <a:latin typeface="+mn-lt"/>
                <a:cs typeface="Arial"/>
              </a:rPr>
              <a:t>acute HIV </a:t>
            </a:r>
            <a:r>
              <a:rPr lang="en-US" sz="1600" dirty="0" smtClean="0">
                <a:latin typeface="+mn-lt"/>
                <a:cs typeface="Arial"/>
              </a:rPr>
              <a:t>infection</a:t>
            </a:r>
            <a:endParaRPr lang="en-US" sz="1600" dirty="0">
              <a:latin typeface="+mn-lt"/>
              <a:cs typeface="Arial"/>
            </a:endParaRPr>
          </a:p>
          <a:p>
            <a:pPr marL="285750" indent="-285750" algn="ctr">
              <a:buFont typeface="Arial"/>
              <a:buChar char="•"/>
            </a:pPr>
            <a:r>
              <a:rPr lang="en-US" sz="1600" dirty="0">
                <a:latin typeface="+mn-lt"/>
                <a:cs typeface="Arial"/>
              </a:rPr>
              <a:t>Potential for improved response with better and multiple </a:t>
            </a:r>
            <a:r>
              <a:rPr lang="en-US" sz="1600" dirty="0" err="1" smtClean="0">
                <a:latin typeface="+mn-lt"/>
                <a:cs typeface="Arial"/>
              </a:rPr>
              <a:t>bNAbs</a:t>
            </a:r>
            <a:endParaRPr lang="en-US" sz="1600" dirty="0"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49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" y="1264920"/>
            <a:ext cx="5013960" cy="33070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5DA081-DAFE-0241-944A-6E858BEA1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" y="121920"/>
            <a:ext cx="12191996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RV405: Ad26/MVA </a:t>
            </a:r>
            <a:r>
              <a:rPr lang="en-US" sz="3600" dirty="0" err="1" smtClean="0"/>
              <a:t>vs</a:t>
            </a:r>
            <a:r>
              <a:rPr lang="en-US" sz="3600" dirty="0" smtClean="0"/>
              <a:t> Placebo</a:t>
            </a:r>
            <a:endParaRPr lang="en-US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6DB1A6-DC29-564A-8E19-6122FD4EB434}"/>
              </a:ext>
            </a:extLst>
          </p:cNvPr>
          <p:cNvSpPr txBox="1"/>
          <p:nvPr/>
        </p:nvSpPr>
        <p:spPr>
          <a:xfrm>
            <a:off x="0" y="4648200"/>
            <a:ext cx="121919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 smtClean="0"/>
              <a:t>Median time to VL &gt; 20 copies/ml for all participants: 20 (11-182) days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 smtClean="0"/>
              <a:t>No acute retroviral syndrome or new resistance mutations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 smtClean="0"/>
              <a:t>Post-treatment </a:t>
            </a:r>
            <a:r>
              <a:rPr lang="en-US" sz="1600" dirty="0"/>
              <a:t>controller was HLA B5701+</a:t>
            </a:r>
            <a:r>
              <a:rPr lang="en-US" sz="1600" baseline="30000" dirty="0"/>
              <a:t>1</a:t>
            </a:r>
            <a:endParaRPr lang="en-US" sz="16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 smtClean="0"/>
              <a:t>25 </a:t>
            </a:r>
            <a:r>
              <a:rPr lang="en-US" sz="1600" dirty="0"/>
              <a:t>of 26 participants resumed ART and had VL suppression by median of 28 (IQR 19-33) </a:t>
            </a:r>
            <a:r>
              <a:rPr lang="en-US" sz="1600" dirty="0" smtClean="0"/>
              <a:t>days</a:t>
            </a:r>
            <a:endParaRPr lang="en-US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68295D-DC25-714A-9938-6F461FF988C5}"/>
              </a:ext>
            </a:extLst>
          </p:cNvPr>
          <p:cNvSpPr txBox="1"/>
          <p:nvPr/>
        </p:nvSpPr>
        <p:spPr>
          <a:xfrm>
            <a:off x="4" y="5833379"/>
            <a:ext cx="35414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Colby, Ananworanich, Keystone Symposium (X8), 2019</a:t>
            </a:r>
            <a:endParaRPr lang="en-US" sz="1200" i="1" dirty="0"/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844" t="66437" r="14643" b="26101"/>
          <a:stretch>
            <a:fillRect/>
          </a:stretch>
        </p:blipFill>
        <p:spPr bwMode="auto">
          <a:xfrm>
            <a:off x="7999754" y="6262778"/>
            <a:ext cx="4192246" cy="59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7925192" y="6042082"/>
            <a:ext cx="28494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Intervention: Ad26/MVA </a:t>
            </a:r>
            <a:r>
              <a:rPr lang="en-US" sz="1400" dirty="0" err="1" smtClean="0"/>
              <a:t>vs</a:t>
            </a:r>
            <a:r>
              <a:rPr lang="en-US" sz="1400" dirty="0" smtClean="0"/>
              <a:t> Placebo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7978533" y="2818737"/>
            <a:ext cx="2125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ART resume at </a:t>
            </a:r>
          </a:p>
          <a:p>
            <a:pPr algn="ctr"/>
            <a:r>
              <a:rPr lang="en-US" sz="1200" dirty="0"/>
              <a:t>VL &gt; 1000 c/ml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F12203E-4072-4A85-A8A8-496AEA5578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62433"/>
              </p:ext>
            </p:extLst>
          </p:nvPr>
        </p:nvGraphicFramePr>
        <p:xfrm>
          <a:off x="6263639" y="2071977"/>
          <a:ext cx="5392997" cy="149352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860290">
                  <a:extLst>
                    <a:ext uri="{9D8B030D-6E8A-4147-A177-3AD203B41FA5}">
                      <a16:colId xmlns:a16="http://schemas.microsoft.com/office/drawing/2014/main" val="1058411333"/>
                    </a:ext>
                  </a:extLst>
                </a:gridCol>
                <a:gridCol w="1302203">
                  <a:extLst>
                    <a:ext uri="{9D8B030D-6E8A-4147-A177-3AD203B41FA5}">
                      <a16:colId xmlns:a16="http://schemas.microsoft.com/office/drawing/2014/main" val="3750518824"/>
                    </a:ext>
                  </a:extLst>
                </a:gridCol>
                <a:gridCol w="1219393">
                  <a:extLst>
                    <a:ext uri="{9D8B030D-6E8A-4147-A177-3AD203B41FA5}">
                      <a16:colId xmlns:a16="http://schemas.microsoft.com/office/drawing/2014/main" val="3054681129"/>
                    </a:ext>
                  </a:extLst>
                </a:gridCol>
                <a:gridCol w="1011111">
                  <a:extLst>
                    <a:ext uri="{9D8B030D-6E8A-4147-A177-3AD203B41FA5}">
                      <a16:colId xmlns:a16="http://schemas.microsoft.com/office/drawing/2014/main" val="2398699085"/>
                    </a:ext>
                  </a:extLst>
                </a:gridCol>
              </a:tblGrid>
              <a:tr h="315857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Ad26/MVA</a:t>
                      </a:r>
                      <a:endParaRPr lang="en-US" sz="16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Placebo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 Value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976978447"/>
                  </a:ext>
                </a:extLst>
              </a:tr>
              <a:tr h="315857">
                <a:tc>
                  <a:txBody>
                    <a:bodyPr/>
                    <a:lstStyle/>
                    <a:p>
                      <a:r>
                        <a:rPr lang="en-US" sz="1600" dirty="0"/>
                        <a:t>Time to VL &gt;20 copies/mL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23 days</a:t>
                      </a:r>
                    </a:p>
                    <a:p>
                      <a:pPr algn="ctr"/>
                      <a:r>
                        <a:rPr lang="en-US" sz="1600" dirty="0" smtClean="0"/>
                        <a:t>(11-46)</a:t>
                      </a:r>
                      <a:endParaRPr lang="en-US" sz="16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17 days</a:t>
                      </a:r>
                    </a:p>
                    <a:p>
                      <a:pPr algn="ctr"/>
                      <a:r>
                        <a:rPr lang="en-US" sz="1600" dirty="0" smtClean="0"/>
                        <a:t> </a:t>
                      </a:r>
                      <a:r>
                        <a:rPr lang="en-US" sz="1600" dirty="0"/>
                        <a:t>(</a:t>
                      </a:r>
                      <a:r>
                        <a:rPr lang="en-US" sz="1600" dirty="0" smtClean="0"/>
                        <a:t>13-182)</a:t>
                      </a:r>
                      <a:endParaRPr lang="en-US" sz="16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P=0.26</a:t>
                      </a:r>
                      <a:endParaRPr lang="en-US" sz="1600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851318910"/>
                  </a:ext>
                </a:extLst>
              </a:tr>
              <a:tr h="31585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Time to VL &gt;1000 copies/mL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26</a:t>
                      </a:r>
                      <a:r>
                        <a:rPr lang="en-US" sz="1600" baseline="0" dirty="0" smtClean="0"/>
                        <a:t> days</a:t>
                      </a:r>
                    </a:p>
                    <a:p>
                      <a:pPr algn="ctr"/>
                      <a:r>
                        <a:rPr lang="en-US" sz="1600" dirty="0" smtClean="0"/>
                        <a:t>(13-46) </a:t>
                      </a:r>
                      <a:endParaRPr lang="en-US" sz="16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21 days</a:t>
                      </a:r>
                    </a:p>
                    <a:p>
                      <a:pPr algn="ctr"/>
                      <a:r>
                        <a:rPr lang="en-US" sz="1600" dirty="0" smtClean="0"/>
                        <a:t>(13-252)</a:t>
                      </a:r>
                      <a:endParaRPr lang="en-US" sz="16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P=0.36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8514694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14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393" y="3293871"/>
            <a:ext cx="3997271" cy="173704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2A4FFD3-4EC5-5F4C-BD35-7DFDC78A1C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194" y="1213825"/>
            <a:ext cx="3938031" cy="1846696"/>
          </a:xfrm>
          <a:prstGeom prst="rect">
            <a:avLst/>
          </a:prstGeom>
        </p:spPr>
      </p:pic>
      <p:sp>
        <p:nvSpPr>
          <p:cNvPr id="12" name="Title 8"/>
          <p:cNvSpPr>
            <a:spLocks noGrp="1"/>
          </p:cNvSpPr>
          <p:nvPr>
            <p:ph type="title"/>
          </p:nvPr>
        </p:nvSpPr>
        <p:spPr>
          <a:xfrm>
            <a:off x="693706" y="66954"/>
            <a:ext cx="10691084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All ATI studies: Time to viral rebound (n=66)</a:t>
            </a:r>
            <a:endParaRPr lang="en-US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687113" y="1213825"/>
            <a:ext cx="10672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Treatment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3706" y="3183631"/>
            <a:ext cx="8547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Placebo</a:t>
            </a:r>
            <a:endParaRPr lang="en-US" sz="1600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465" y="1044546"/>
            <a:ext cx="5480304" cy="471617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3D2780B-D88E-AA4E-9297-6DFAE9AD7C7B}"/>
              </a:ext>
            </a:extLst>
          </p:cNvPr>
          <p:cNvSpPr txBox="1"/>
          <p:nvPr/>
        </p:nvSpPr>
        <p:spPr>
          <a:xfrm>
            <a:off x="10659926" y="1213824"/>
            <a:ext cx="13519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RV397: VRC01</a:t>
            </a:r>
          </a:p>
          <a:p>
            <a:r>
              <a:rPr lang="en-US" sz="1200" dirty="0"/>
              <a:t>RV405: Ad26/MVA</a:t>
            </a:r>
          </a:p>
          <a:p>
            <a:r>
              <a:rPr lang="en-US" sz="1200" dirty="0"/>
              <a:t>RV409: </a:t>
            </a:r>
            <a:r>
              <a:rPr lang="en-US" sz="1200" dirty="0" err="1"/>
              <a:t>Vorinostat</a:t>
            </a:r>
            <a:endParaRPr lang="en-US" sz="1200" dirty="0"/>
          </a:p>
          <a:p>
            <a:r>
              <a:rPr lang="en-US" sz="1200" dirty="0"/>
              <a:t>RV411: </a:t>
            </a:r>
            <a:r>
              <a:rPr lang="en-US" sz="1200" dirty="0" err="1"/>
              <a:t>Fiebig</a:t>
            </a:r>
            <a:r>
              <a:rPr lang="en-US" sz="1200" dirty="0"/>
              <a:t> I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E956B1A-F00E-ED49-8052-952B586DAD92}"/>
              </a:ext>
            </a:extLst>
          </p:cNvPr>
          <p:cNvSpPr txBox="1"/>
          <p:nvPr/>
        </p:nvSpPr>
        <p:spPr>
          <a:xfrm>
            <a:off x="10659926" y="3060520"/>
            <a:ext cx="1490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Log-rank</a:t>
            </a:r>
            <a:br>
              <a:rPr lang="en-US" sz="1200" dirty="0"/>
            </a:br>
            <a:r>
              <a:rPr lang="en-US" sz="1200" dirty="0"/>
              <a:t>P&gt; 0.05 for all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195ABD-666F-9147-AEEA-DEE4FA5B8836}"/>
              </a:ext>
            </a:extLst>
          </p:cNvPr>
          <p:cNvSpPr txBox="1"/>
          <p:nvPr/>
        </p:nvSpPr>
        <p:spPr>
          <a:xfrm>
            <a:off x="9198745" y="5450949"/>
            <a:ext cx="2993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i="1" dirty="0"/>
              <a:t>Colby, Ananworanich, Nature Medicine, 2018</a:t>
            </a:r>
          </a:p>
          <a:p>
            <a:pPr algn="r"/>
            <a:r>
              <a:rPr lang="en-US" sz="1200" i="1" dirty="0"/>
              <a:t>Crowell, Lancet HIV , 2019</a:t>
            </a:r>
          </a:p>
          <a:p>
            <a:pPr algn="r"/>
            <a:r>
              <a:rPr lang="en-US" sz="1200" i="1" dirty="0"/>
              <a:t>Kroon, de Souza, IAS, 2016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6DB1A6-DC29-564A-8E19-6122FD4EB434}"/>
              </a:ext>
            </a:extLst>
          </p:cNvPr>
          <p:cNvSpPr txBox="1"/>
          <p:nvPr/>
        </p:nvSpPr>
        <p:spPr>
          <a:xfrm>
            <a:off x="702352" y="4985192"/>
            <a:ext cx="56832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n-US" sz="1600" b="1" dirty="0" smtClean="0"/>
              <a:t>Safety: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No acute </a:t>
            </a:r>
            <a:r>
              <a:rPr lang="en-US" sz="1600" smtClean="0"/>
              <a:t>retroviral syndrome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No new resistance to all ART classes post ATI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All who resumed ART had VL suppression within 28 days</a:t>
            </a:r>
          </a:p>
        </p:txBody>
      </p:sp>
    </p:spTree>
    <p:extLst>
      <p:ext uri="{BB962C8B-B14F-4D97-AF65-F5344CB8AC3E}">
        <p14:creationId xmlns:p14="http://schemas.microsoft.com/office/powerpoint/2010/main" val="345267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A1DBF4-5D9E-D445-9668-188ADA785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7190" y="1005840"/>
            <a:ext cx="7988969" cy="477092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en-CA" sz="5067" dirty="0" smtClean="0">
              <a:solidFill>
                <a:srgbClr val="E8303B"/>
              </a:solidFill>
              <a:latin typeface="Franklin Gothic Book" pitchFamily="34" charset="0"/>
            </a:endParaRPr>
          </a:p>
          <a:p>
            <a:pPr algn="ctr" eaLnBrk="1" hangingPunct="1"/>
            <a:r>
              <a:rPr lang="en-CA" sz="5067" dirty="0" smtClean="0">
                <a:solidFill>
                  <a:srgbClr val="E8303B"/>
                </a:solidFill>
                <a:latin typeface="Franklin Gothic Book" pitchFamily="34" charset="0"/>
              </a:rPr>
              <a:t>Factors </a:t>
            </a:r>
            <a:r>
              <a:rPr lang="en-CA" sz="5067" dirty="0">
                <a:solidFill>
                  <a:srgbClr val="E8303B"/>
                </a:solidFill>
                <a:latin typeface="Franklin Gothic Book" pitchFamily="34" charset="0"/>
              </a:rPr>
              <a:t>associated with time to viral rebound during ATI:</a:t>
            </a:r>
          </a:p>
          <a:p>
            <a:pPr algn="ctr" eaLnBrk="1" hangingPunct="1"/>
            <a:r>
              <a:rPr lang="en-CA" sz="5067" dirty="0">
                <a:solidFill>
                  <a:srgbClr val="E8303B"/>
                </a:solidFill>
                <a:latin typeface="Franklin Gothic Book" pitchFamily="34" charset="0"/>
              </a:rPr>
              <a:t>Days to </a:t>
            </a:r>
            <a:r>
              <a:rPr lang="en-CA" sz="5067" dirty="0" smtClean="0">
                <a:solidFill>
                  <a:srgbClr val="E8303B"/>
                </a:solidFill>
                <a:latin typeface="Franklin Gothic Book" pitchFamily="34" charset="0"/>
              </a:rPr>
              <a:t>&gt;20 copies/</a:t>
            </a:r>
            <a:r>
              <a:rPr lang="en-CA" sz="5067" dirty="0" err="1" smtClean="0">
                <a:solidFill>
                  <a:srgbClr val="E8303B"/>
                </a:solidFill>
                <a:latin typeface="Franklin Gothic Book" pitchFamily="34" charset="0"/>
              </a:rPr>
              <a:t>mL</a:t>
            </a:r>
            <a:endParaRPr lang="en-CA" sz="5067" dirty="0" smtClean="0">
              <a:solidFill>
                <a:srgbClr val="E8303B"/>
              </a:solidFill>
              <a:latin typeface="Franklin Gothic Book" pitchFamily="34" charset="0"/>
            </a:endParaRPr>
          </a:p>
          <a:p>
            <a:pPr algn="ctr" eaLnBrk="1" hangingPunct="1"/>
            <a:endParaRPr lang="en-CA" sz="5067" b="1" dirty="0" smtClean="0">
              <a:solidFill>
                <a:srgbClr val="E8303B"/>
              </a:solidFill>
              <a:latin typeface="Franklin Gothic Book" pitchFamily="34" charset="0"/>
            </a:endParaRPr>
          </a:p>
          <a:p>
            <a:pPr algn="ctr" eaLnBrk="1" hangingPunct="1"/>
            <a:endParaRPr lang="en-CA" sz="5067" b="1" dirty="0" smtClean="0">
              <a:solidFill>
                <a:srgbClr val="E8303B"/>
              </a:solidFill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78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8837" y="208599"/>
            <a:ext cx="10999774" cy="967840"/>
          </a:xfrm>
        </p:spPr>
        <p:txBody>
          <a:bodyPr>
            <a:noAutofit/>
          </a:bodyPr>
          <a:lstStyle/>
          <a:p>
            <a:r>
              <a:rPr lang="en-US" sz="3200" dirty="0" smtClean="0">
                <a:ea typeface="ＭＳ Ｐゴシック" charset="0"/>
              </a:rPr>
              <a:t>Total HIV DNA pre-ART (acute infection) and time to rebound </a:t>
            </a:r>
            <a:r>
              <a:rPr lang="en-US" sz="3200" dirty="0" smtClean="0"/>
              <a:t>(n=66)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6882390" y="4221918"/>
            <a:ext cx="4656221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HIV DNA pre-ART does not predict time to rebound to &gt;20 copies/</a:t>
            </a:r>
            <a:r>
              <a:rPr lang="en-US" dirty="0" err="1" smtClean="0"/>
              <a:t>mL</a:t>
            </a:r>
            <a:endParaRPr lang="en-US" dirty="0" smtClean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472B57-CB0C-9247-874E-BBEFB55367F6}"/>
              </a:ext>
            </a:extLst>
          </p:cNvPr>
          <p:cNvSpPr txBox="1"/>
          <p:nvPr/>
        </p:nvSpPr>
        <p:spPr>
          <a:xfrm>
            <a:off x="0" y="5836356"/>
            <a:ext cx="4826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Slide courtesy of Diane Bolton (MHRP) and Nicholas Chomont (U Montreal)</a:t>
            </a:r>
            <a:endParaRPr lang="en-US" sz="1200" i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746C8C4-14A8-A540-A1F9-81000561C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3402" y="1531820"/>
            <a:ext cx="4342678" cy="54613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155F9FF-6262-FB45-9DB7-DD9B328A6628}"/>
              </a:ext>
            </a:extLst>
          </p:cNvPr>
          <p:cNvSpPr txBox="1"/>
          <p:nvPr/>
        </p:nvSpPr>
        <p:spPr>
          <a:xfrm>
            <a:off x="2581164" y="1348176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*DNA</a:t>
            </a:r>
          </a:p>
        </p:txBody>
      </p:sp>
      <p:pic>
        <p:nvPicPr>
          <p:cNvPr id="16" name="Image 1">
            <a:extLst>
              <a:ext uri="{FF2B5EF4-FFF2-40B4-BE49-F238E27FC236}">
                <a16:creationId xmlns:a16="http://schemas.microsoft.com/office/drawing/2014/main" id="{0FFB04DD-0D62-5143-B6A6-54D05742EB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484" t="32971" b="20851"/>
          <a:stretch/>
        </p:blipFill>
        <p:spPr>
          <a:xfrm>
            <a:off x="6725979" y="1873166"/>
            <a:ext cx="5025125" cy="1595717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DD2E1C89-2ABB-C143-BE4C-1DEA6E3BA1D5}"/>
              </a:ext>
            </a:extLst>
          </p:cNvPr>
          <p:cNvGrpSpPr/>
          <p:nvPr/>
        </p:nvGrpSpPr>
        <p:grpSpPr>
          <a:xfrm>
            <a:off x="538837" y="2080817"/>
            <a:ext cx="5472939" cy="3455562"/>
            <a:chOff x="623061" y="1611569"/>
            <a:chExt cx="5472939" cy="3455562"/>
          </a:xfrm>
        </p:grpSpPr>
        <p:pic>
          <p:nvPicPr>
            <p:cNvPr id="18" name="Image 1">
              <a:extLst>
                <a:ext uri="{FF2B5EF4-FFF2-40B4-BE49-F238E27FC236}">
                  <a16:creationId xmlns:a16="http://schemas.microsoft.com/office/drawing/2014/main" id="{2700F728-15DA-474A-A47E-58CF0CCEC6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46071"/>
            <a:stretch/>
          </p:blipFill>
          <p:spPr>
            <a:xfrm>
              <a:off x="623061" y="1611569"/>
              <a:ext cx="5472939" cy="3455562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2D9AC23-7D6D-AB48-86E6-3D6D69EE1579}"/>
                </a:ext>
              </a:extLst>
            </p:cNvPr>
            <p:cNvSpPr/>
            <p:nvPr/>
          </p:nvSpPr>
          <p:spPr>
            <a:xfrm>
              <a:off x="5764306" y="3083859"/>
              <a:ext cx="197223" cy="7530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8194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26721" y="208599"/>
            <a:ext cx="11384282" cy="967840"/>
          </a:xfrm>
        </p:spPr>
        <p:txBody>
          <a:bodyPr>
            <a:noAutofit/>
          </a:bodyPr>
          <a:lstStyle/>
          <a:p>
            <a:r>
              <a:rPr lang="en-US" sz="3600" dirty="0" smtClean="0"/>
              <a:t>Total HIV DNA pre-ATI and time to rebound (n=66)</a:t>
            </a:r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7062537" y="4579178"/>
            <a:ext cx="4211052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HIV DNA pre-ATI does not predict time to rebound to &gt;20 copies/</a:t>
            </a:r>
            <a:r>
              <a:rPr lang="en-US" dirty="0" err="1" smtClean="0"/>
              <a:t>mL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472B57-CB0C-9247-874E-BBEFB55367F6}"/>
              </a:ext>
            </a:extLst>
          </p:cNvPr>
          <p:cNvSpPr txBox="1"/>
          <p:nvPr/>
        </p:nvSpPr>
        <p:spPr>
          <a:xfrm>
            <a:off x="0" y="5836356"/>
            <a:ext cx="4826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Slide courtesy of Diane Bolton (MHRP) and Nicholas Chomont (U Montreal)</a:t>
            </a:r>
            <a:endParaRPr lang="en-US" sz="1200" i="1" dirty="0"/>
          </a:p>
        </p:txBody>
      </p:sp>
      <p:pic>
        <p:nvPicPr>
          <p:cNvPr id="16" name="Image 3">
            <a:extLst>
              <a:ext uri="{FF2B5EF4-FFF2-40B4-BE49-F238E27FC236}">
                <a16:creationId xmlns:a16="http://schemas.microsoft.com/office/drawing/2014/main" id="{797A7044-3E7A-814D-B173-7FF05A68B0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684" t="17594" r="380" b="26087"/>
          <a:stretch/>
        </p:blipFill>
        <p:spPr>
          <a:xfrm>
            <a:off x="6471600" y="1593957"/>
            <a:ext cx="5339403" cy="2113280"/>
          </a:xfrm>
          <a:prstGeom prst="rect">
            <a:avLst/>
          </a:prstGeom>
        </p:spPr>
      </p:pic>
      <p:pic>
        <p:nvPicPr>
          <p:cNvPr id="17" name="Image 3">
            <a:extLst>
              <a:ext uri="{FF2B5EF4-FFF2-40B4-BE49-F238E27FC236}">
                <a16:creationId xmlns:a16="http://schemas.microsoft.com/office/drawing/2014/main" id="{96EFE54C-59DE-DA44-A0E8-FB21869B08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8632"/>
          <a:stretch/>
        </p:blipFill>
        <p:spPr>
          <a:xfrm>
            <a:off x="201603" y="1865647"/>
            <a:ext cx="5721678" cy="37523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1BBE4CD-59A7-4A44-B5E6-B41A239DE3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8218" y="1423532"/>
            <a:ext cx="4342678" cy="54613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BDD46F8-D317-3749-83FA-908130DFAB71}"/>
              </a:ext>
            </a:extLst>
          </p:cNvPr>
          <p:cNvSpPr txBox="1"/>
          <p:nvPr/>
        </p:nvSpPr>
        <p:spPr>
          <a:xfrm>
            <a:off x="4337232" y="1224625"/>
            <a:ext cx="796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DNA*</a:t>
            </a:r>
          </a:p>
        </p:txBody>
      </p:sp>
    </p:spTree>
    <p:extLst>
      <p:ext uri="{BB962C8B-B14F-4D97-AF65-F5344CB8AC3E}">
        <p14:creationId xmlns:p14="http://schemas.microsoft.com/office/powerpoint/2010/main" val="378194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63879" y="208599"/>
            <a:ext cx="11335768" cy="967840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p</a:t>
            </a:r>
            <a:r>
              <a:rPr lang="en-US" sz="3600" dirty="0" err="1" smtClean="0">
                <a:ea typeface="ＭＳ Ｐゴシック" charset="0"/>
              </a:rPr>
              <a:t>VL</a:t>
            </a:r>
            <a:r>
              <a:rPr lang="en-US" sz="3600" dirty="0" smtClean="0">
                <a:ea typeface="ＭＳ Ｐゴシック" charset="0"/>
              </a:rPr>
              <a:t> pre-ART (acute infection) and time to rebound</a:t>
            </a:r>
            <a:r>
              <a:rPr lang="en-US" sz="3600" dirty="0" smtClean="0"/>
              <a:t> (n=66)</a:t>
            </a:r>
            <a:endParaRPr lang="en-US"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472B57-CB0C-9247-874E-BBEFB55367F6}"/>
              </a:ext>
            </a:extLst>
          </p:cNvPr>
          <p:cNvSpPr txBox="1"/>
          <p:nvPr/>
        </p:nvSpPr>
        <p:spPr>
          <a:xfrm>
            <a:off x="0" y="5836356"/>
            <a:ext cx="4826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Slide courtesy of Diane Bolton (MHRP) and Nicholas Chomont (U Montreal)</a:t>
            </a:r>
            <a:endParaRPr lang="en-US" sz="1200" i="1" dirty="0"/>
          </a:p>
        </p:txBody>
      </p:sp>
      <p:sp>
        <p:nvSpPr>
          <p:cNvPr id="11" name="Rectangle 10"/>
          <p:cNvSpPr/>
          <p:nvPr/>
        </p:nvSpPr>
        <p:spPr>
          <a:xfrm>
            <a:off x="6442507" y="4472329"/>
            <a:ext cx="5282276" cy="147732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Unless all participants are analyzed together, pre-ART VL does not predict time to rebound to &gt;20 copies/</a:t>
            </a:r>
            <a:r>
              <a:rPr lang="en-US" dirty="0" err="1" smtClean="0"/>
              <a:t>mL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Pre-ART VL is modestly associated with time to rebound to &gt;1,000 copies/</a:t>
            </a:r>
            <a:r>
              <a:rPr lang="en-US" dirty="0" err="1" smtClean="0"/>
              <a:t>mL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34FB88C-9BA2-BF49-AD07-A82D393E2979}"/>
              </a:ext>
            </a:extLst>
          </p:cNvPr>
          <p:cNvGrpSpPr/>
          <p:nvPr/>
        </p:nvGrpSpPr>
        <p:grpSpPr>
          <a:xfrm>
            <a:off x="6248399" y="1371738"/>
            <a:ext cx="5049921" cy="1195863"/>
            <a:chOff x="6095999" y="1467018"/>
            <a:chExt cx="5049921" cy="1195863"/>
          </a:xfrm>
        </p:grpSpPr>
        <p:pic>
          <p:nvPicPr>
            <p:cNvPr id="14" name="Image 3">
              <a:extLst>
                <a:ext uri="{FF2B5EF4-FFF2-40B4-BE49-F238E27FC236}">
                  <a16:creationId xmlns:a16="http://schemas.microsoft.com/office/drawing/2014/main" id="{CABBBAD3-4B11-7545-A09E-7DCF6784B2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9730" t="29952" b="36089"/>
            <a:stretch/>
          </p:blipFill>
          <p:spPr>
            <a:xfrm>
              <a:off x="6095999" y="1467018"/>
              <a:ext cx="5049921" cy="1195863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E45028D-BBDD-5049-AC3F-C76B5123DBBF}"/>
                </a:ext>
              </a:extLst>
            </p:cNvPr>
            <p:cNvSpPr txBox="1"/>
            <p:nvPr/>
          </p:nvSpPr>
          <p:spPr>
            <a:xfrm>
              <a:off x="8603179" y="1708356"/>
              <a:ext cx="70804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0.1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1B37968-E6AE-ED44-81D0-14BCC217A296}"/>
                </a:ext>
              </a:extLst>
            </p:cNvPr>
            <p:cNvSpPr txBox="1"/>
            <p:nvPr/>
          </p:nvSpPr>
          <p:spPr>
            <a:xfrm>
              <a:off x="8603179" y="1981253"/>
              <a:ext cx="70804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0.4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354EA82-E6E0-F045-AF20-7F99DBC842CB}"/>
                </a:ext>
              </a:extLst>
            </p:cNvPr>
            <p:cNvSpPr txBox="1"/>
            <p:nvPr/>
          </p:nvSpPr>
          <p:spPr>
            <a:xfrm>
              <a:off x="8603179" y="2262032"/>
              <a:ext cx="70804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0.6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E7182C4-6638-C343-B2E0-2AF678DF3E21}"/>
                </a:ext>
              </a:extLst>
            </p:cNvPr>
            <p:cNvSpPr txBox="1"/>
            <p:nvPr/>
          </p:nvSpPr>
          <p:spPr>
            <a:xfrm>
              <a:off x="9426251" y="1885490"/>
              <a:ext cx="76562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0.06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A8D4FE0-EB09-1C44-A29C-506D99E4E0D6}"/>
                </a:ext>
              </a:extLst>
            </p:cNvPr>
            <p:cNvSpPr txBox="1"/>
            <p:nvPr/>
          </p:nvSpPr>
          <p:spPr>
            <a:xfrm>
              <a:off x="10328706" y="1959444"/>
              <a:ext cx="70804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0.04</a:t>
              </a:r>
            </a:p>
          </p:txBody>
        </p:sp>
      </p:grpSp>
      <p:pic>
        <p:nvPicPr>
          <p:cNvPr id="20" name="Image 3">
            <a:extLst>
              <a:ext uri="{FF2B5EF4-FFF2-40B4-BE49-F238E27FC236}">
                <a16:creationId xmlns:a16="http://schemas.microsoft.com/office/drawing/2014/main" id="{AB742BB0-6981-0C4F-B883-08CFB83FCA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1874"/>
          <a:stretch/>
        </p:blipFill>
        <p:spPr>
          <a:xfrm>
            <a:off x="760348" y="1888939"/>
            <a:ext cx="4834562" cy="352153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36E6FE7-33C4-0F49-959F-CD04819079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4794" y="1423532"/>
            <a:ext cx="4342678" cy="54613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86B8A74-064F-6E4E-840E-B6DFF44E6C3C}"/>
              </a:ext>
            </a:extLst>
          </p:cNvPr>
          <p:cNvSpPr txBox="1"/>
          <p:nvPr/>
        </p:nvSpPr>
        <p:spPr>
          <a:xfrm>
            <a:off x="2352556" y="1239888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  <a:r>
              <a:rPr lang="en-US" dirty="0" err="1"/>
              <a:t>pVL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F330227-B1A7-1D45-BEFB-9C60E573C623}"/>
              </a:ext>
            </a:extLst>
          </p:cNvPr>
          <p:cNvGrpSpPr/>
          <p:nvPr/>
        </p:nvGrpSpPr>
        <p:grpSpPr>
          <a:xfrm>
            <a:off x="6328372" y="2781356"/>
            <a:ext cx="5579291" cy="1596852"/>
            <a:chOff x="6284260" y="3455581"/>
            <a:chExt cx="5579291" cy="1596852"/>
          </a:xfrm>
        </p:grpSpPr>
        <p:grpSp>
          <p:nvGrpSpPr>
            <p:cNvPr id="24" name="Group 22">
              <a:extLst>
                <a:ext uri="{FF2B5EF4-FFF2-40B4-BE49-F238E27FC236}">
                  <a16:creationId xmlns:a16="http://schemas.microsoft.com/office/drawing/2014/main" id="{CC27C0C7-7503-AB46-AD6A-FD1A0392A11C}"/>
                </a:ext>
              </a:extLst>
            </p:cNvPr>
            <p:cNvGrpSpPr/>
            <p:nvPr/>
          </p:nvGrpSpPr>
          <p:grpSpPr>
            <a:xfrm>
              <a:off x="6284260" y="3455581"/>
              <a:ext cx="5579291" cy="1596852"/>
              <a:chOff x="6284260" y="3455581"/>
              <a:chExt cx="5579291" cy="1596852"/>
            </a:xfrm>
          </p:grpSpPr>
          <p:pic>
            <p:nvPicPr>
              <p:cNvPr id="26" name="Image 2">
                <a:extLst>
                  <a:ext uri="{FF2B5EF4-FFF2-40B4-BE49-F238E27FC236}">
                    <a16:creationId xmlns:a16="http://schemas.microsoft.com/office/drawing/2014/main" id="{759B9856-66E4-CA40-B97B-0BD1C04F18F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50881" t="20338" b="44576"/>
              <a:stretch/>
            </p:blipFill>
            <p:spPr>
              <a:xfrm>
                <a:off x="6284260" y="3792892"/>
                <a:ext cx="5049921" cy="1259541"/>
              </a:xfrm>
              <a:prstGeom prst="rect">
                <a:avLst/>
              </a:prstGeom>
            </p:spPr>
          </p:pic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29FC37C-E2B8-FE43-88E4-14309A36BD10}"/>
                  </a:ext>
                </a:extLst>
              </p:cNvPr>
              <p:cNvSpPr txBox="1"/>
              <p:nvPr/>
            </p:nvSpPr>
            <p:spPr>
              <a:xfrm>
                <a:off x="7109012" y="3455581"/>
                <a:ext cx="283199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Time to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pVL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&gt;1000 copies/ml</a:t>
                </a:r>
              </a:p>
            </p:txBody>
          </p:sp>
          <p:sp>
            <p:nvSpPr>
              <p:cNvPr id="28" name="TextBox 17">
                <a:extLst>
                  <a:ext uri="{FF2B5EF4-FFF2-40B4-BE49-F238E27FC236}">
                    <a16:creationId xmlns:a16="http://schemas.microsoft.com/office/drawing/2014/main" id="{19D8C7DD-0EBD-8647-A137-ACF06E91FB19}"/>
                  </a:ext>
                </a:extLst>
              </p:cNvPr>
              <p:cNvSpPr txBox="1"/>
              <p:nvPr/>
            </p:nvSpPr>
            <p:spPr>
              <a:xfrm>
                <a:off x="8829492" y="4071690"/>
                <a:ext cx="708042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0.05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1752F19-ED12-F44E-9A59-E5B5FD3A56F9}"/>
                  </a:ext>
                </a:extLst>
              </p:cNvPr>
              <p:cNvSpPr txBox="1"/>
              <p:nvPr/>
            </p:nvSpPr>
            <p:spPr>
              <a:xfrm>
                <a:off x="8829492" y="4352470"/>
                <a:ext cx="708042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0.2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F95B5AC-BD86-694B-8A95-C0B998F7D7E3}"/>
                  </a:ext>
                </a:extLst>
              </p:cNvPr>
              <p:cNvSpPr txBox="1"/>
              <p:nvPr/>
            </p:nvSpPr>
            <p:spPr>
              <a:xfrm>
                <a:off x="8829492" y="4633249"/>
                <a:ext cx="708042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0.4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2CF5CEA-4F7E-2241-AE9C-27F3BBA49EC3}"/>
                  </a:ext>
                </a:extLst>
              </p:cNvPr>
              <p:cNvSpPr txBox="1"/>
              <p:nvPr/>
            </p:nvSpPr>
            <p:spPr>
              <a:xfrm>
                <a:off x="9693204" y="4226227"/>
                <a:ext cx="76562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0.03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3277EC4-6279-174F-BCBA-076440025D9B}"/>
                  </a:ext>
                </a:extLst>
              </p:cNvPr>
              <p:cNvSpPr txBox="1"/>
              <p:nvPr/>
            </p:nvSpPr>
            <p:spPr>
              <a:xfrm>
                <a:off x="10595658" y="4300181"/>
                <a:ext cx="1267893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0.01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(-0.31)</a:t>
                </a: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AE79142-CA1C-094B-BBC8-8083AC2F304D}"/>
                </a:ext>
              </a:extLst>
            </p:cNvPr>
            <p:cNvSpPr txBox="1"/>
            <p:nvPr/>
          </p:nvSpPr>
          <p:spPr>
            <a:xfrm>
              <a:off x="10475051" y="3727838"/>
              <a:ext cx="6190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(rho)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194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Conflicts of Interest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Nothing to disclose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8B36D-B246-C247-8858-42867797A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274639"/>
            <a:ext cx="11267049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CRF01 _AE associated </a:t>
            </a:r>
            <a:r>
              <a:rPr lang="en-US" dirty="0"/>
              <a:t>with time to viral </a:t>
            </a:r>
            <a:r>
              <a:rPr lang="en-US" dirty="0" smtClean="0"/>
              <a:t>rebound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0C2F5F-4F6D-3E4D-AED1-E3A3ED4875C5}"/>
              </a:ext>
            </a:extLst>
          </p:cNvPr>
          <p:cNvSpPr/>
          <p:nvPr/>
        </p:nvSpPr>
        <p:spPr>
          <a:xfrm>
            <a:off x="6477000" y="1676400"/>
            <a:ext cx="5262489" cy="2552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Variables tested that do not impact time to rebound: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Sex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Age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CD4-pre ART, pre-ATI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CD8-pre ART, pre-ATI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CD4/CD8 ratio -pre ART, pre-ATI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HIV RNA pre-ART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Total HIV DNA pre-ATI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0F9CDF-B24B-4A43-93C3-F36CBC74452D}"/>
              </a:ext>
            </a:extLst>
          </p:cNvPr>
          <p:cNvSpPr txBox="1"/>
          <p:nvPr/>
        </p:nvSpPr>
        <p:spPr>
          <a:xfrm>
            <a:off x="1446212" y="1676400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HIV subtype and time to rebound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60044D-9D26-8E4A-9D03-C947A49A27C1}"/>
              </a:ext>
            </a:extLst>
          </p:cNvPr>
          <p:cNvSpPr txBox="1"/>
          <p:nvPr/>
        </p:nvSpPr>
        <p:spPr>
          <a:xfrm>
            <a:off x="6894093" y="4573570"/>
            <a:ext cx="4391039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285750" indent="-285750" algn="ctr"/>
            <a:r>
              <a:rPr lang="en-US" dirty="0"/>
              <a:t>CRF01_AE was associated with faster time to viral </a:t>
            </a:r>
            <a:r>
              <a:rPr lang="en-US" dirty="0" smtClean="0"/>
              <a:t>rebound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472B57-CB0C-9247-874E-BBEFB55367F6}"/>
              </a:ext>
            </a:extLst>
          </p:cNvPr>
          <p:cNvSpPr txBox="1"/>
          <p:nvPr/>
        </p:nvSpPr>
        <p:spPr>
          <a:xfrm>
            <a:off x="0" y="5836356"/>
            <a:ext cx="51135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Slide courtesy of Donn Colby (SEARCH, The Thai Red Cross AIDS Research Centre)</a:t>
            </a:r>
            <a:endParaRPr lang="en-US" sz="1200" i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8A2C7A-08D9-2F48-AE57-7533C8EB92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2073694"/>
            <a:ext cx="5552122" cy="377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08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8724376" y="1389262"/>
            <a:ext cx="3380540" cy="3693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 err="1" smtClean="0"/>
              <a:t>Sneller</a:t>
            </a:r>
            <a:r>
              <a:rPr lang="en-US" dirty="0" smtClean="0"/>
              <a:t>, 2017</a:t>
            </a:r>
          </a:p>
          <a:p>
            <a:r>
              <a:rPr lang="en-US" dirty="0" smtClean="0"/>
              <a:t>Williams, 2014, (SPARTAC)</a:t>
            </a:r>
          </a:p>
          <a:p>
            <a:r>
              <a:rPr lang="en-US" dirty="0" err="1" smtClean="0"/>
              <a:t>Assoumou</a:t>
            </a:r>
            <a:r>
              <a:rPr lang="en-US" dirty="0" smtClean="0"/>
              <a:t>, 2015 (ANRS 116)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Li, 2014 (ACTG A5197)</a:t>
            </a:r>
          </a:p>
          <a:p>
            <a:r>
              <a:rPr lang="en-US" dirty="0" smtClean="0"/>
              <a:t>Li, 2016 (ACTG pooled ATI studies)</a:t>
            </a:r>
          </a:p>
          <a:p>
            <a:r>
              <a:rPr lang="en-US" dirty="0" err="1" smtClean="0"/>
              <a:t>Sneller</a:t>
            </a:r>
            <a:r>
              <a:rPr lang="en-US" dirty="0" smtClean="0"/>
              <a:t>, 2017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Sneller</a:t>
            </a:r>
            <a:r>
              <a:rPr lang="en-US" dirty="0" smtClean="0"/>
              <a:t>, 2017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9AD8B36D-B246-C247-8858-42867797A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106999"/>
            <a:ext cx="11170920" cy="91903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predicts viral rebound after treatment interruption?</a:t>
            </a:r>
            <a:endParaRPr lang="en-US" dirty="0"/>
          </a:p>
        </p:txBody>
      </p:sp>
      <p:pic>
        <p:nvPicPr>
          <p:cNvPr id="5122" name="Picture 2" descr="No photo description available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9669" y="1193670"/>
            <a:ext cx="7286171" cy="4758442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7149012" y="5086008"/>
            <a:ext cx="1447800" cy="196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472B57-CB0C-9247-874E-BBEFB55367F6}"/>
              </a:ext>
            </a:extLst>
          </p:cNvPr>
          <p:cNvSpPr txBox="1"/>
          <p:nvPr/>
        </p:nvSpPr>
        <p:spPr>
          <a:xfrm>
            <a:off x="0" y="5836356"/>
            <a:ext cx="15670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Image from </a:t>
            </a:r>
            <a:r>
              <a:rPr lang="en-US" sz="1200" i="1" dirty="0" err="1" smtClean="0"/>
              <a:t>defeatHIV</a:t>
            </a:r>
            <a:endParaRPr lang="en-US" sz="1200" i="1" dirty="0"/>
          </a:p>
        </p:txBody>
      </p:sp>
      <p:sp>
        <p:nvSpPr>
          <p:cNvPr id="11" name="Rectangle 10"/>
          <p:cNvSpPr/>
          <p:nvPr/>
        </p:nvSpPr>
        <p:spPr>
          <a:xfrm>
            <a:off x="6771250" y="1463040"/>
            <a:ext cx="1656470" cy="259080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01730" y="3002280"/>
            <a:ext cx="1656470" cy="259080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801730" y="4823500"/>
            <a:ext cx="1824110" cy="458857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713" y="163286"/>
            <a:ext cx="10711544" cy="1143000"/>
          </a:xfrm>
        </p:spPr>
        <p:txBody>
          <a:bodyPr>
            <a:normAutofit/>
          </a:bodyPr>
          <a:lstStyle/>
          <a:p>
            <a:r>
              <a:rPr lang="en-US" sz="3200" dirty="0"/>
              <a:t>HIV </a:t>
            </a:r>
            <a:r>
              <a:rPr lang="en-US" sz="3200" dirty="0" smtClean="0"/>
              <a:t>Remission Trials: </a:t>
            </a:r>
            <a:r>
              <a:rPr lang="en-US" sz="3200" dirty="0"/>
              <a:t>Where are </a:t>
            </a:r>
            <a:r>
              <a:rPr lang="en-US" sz="3200" dirty="0" smtClean="0"/>
              <a:t>we</a:t>
            </a:r>
            <a:r>
              <a:rPr lang="en-US" sz="3200" dirty="0"/>
              <a:t>? </a:t>
            </a: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</p:nvPr>
        </p:nvGraphicFramePr>
        <p:xfrm>
          <a:off x="2376714" y="1005840"/>
          <a:ext cx="7561943" cy="5387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2964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0" y="0"/>
            <a:ext cx="2713484" cy="6848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100" b="1" noProof="1"/>
              <a:t>MHRP</a:t>
            </a:r>
          </a:p>
          <a:p>
            <a:r>
              <a:rPr lang="en-US" sz="1100" b="1" noProof="1">
                <a:solidFill>
                  <a:schemeClr val="accent2"/>
                </a:solidFill>
              </a:rPr>
              <a:t>Jintanat </a:t>
            </a:r>
            <a:r>
              <a:rPr lang="en-US" sz="1100" b="1" noProof="1" smtClean="0">
                <a:solidFill>
                  <a:schemeClr val="accent2"/>
                </a:solidFill>
              </a:rPr>
              <a:t>Ananworanich</a:t>
            </a:r>
          </a:p>
          <a:p>
            <a:r>
              <a:rPr lang="en-US" sz="1100" b="1" noProof="1">
                <a:solidFill>
                  <a:schemeClr val="accent2"/>
                </a:solidFill>
              </a:rPr>
              <a:t>Sandhya </a:t>
            </a:r>
            <a:r>
              <a:rPr lang="en-US" sz="1100" b="1" noProof="1" smtClean="0">
                <a:solidFill>
                  <a:schemeClr val="accent2"/>
                </a:solidFill>
              </a:rPr>
              <a:t>Vasan</a:t>
            </a:r>
            <a:endParaRPr lang="en-US" sz="1100" b="1" noProof="1">
              <a:solidFill>
                <a:schemeClr val="accent2"/>
              </a:solidFill>
            </a:endParaRPr>
          </a:p>
          <a:p>
            <a:r>
              <a:rPr lang="en-US" sz="1100" noProof="1" smtClean="0"/>
              <a:t>Nelson </a:t>
            </a:r>
            <a:r>
              <a:rPr lang="en-US" sz="1100" noProof="1"/>
              <a:t>Michael</a:t>
            </a:r>
          </a:p>
          <a:p>
            <a:r>
              <a:rPr lang="en-US" sz="1100" noProof="1"/>
              <a:t>Merlin Robb</a:t>
            </a:r>
          </a:p>
          <a:p>
            <a:r>
              <a:rPr lang="en-US" sz="1100" noProof="1"/>
              <a:t>Julie Ake</a:t>
            </a:r>
          </a:p>
          <a:p>
            <a:r>
              <a:rPr lang="en-US" sz="1100" noProof="1"/>
              <a:t>Trevor Crowell</a:t>
            </a:r>
          </a:p>
          <a:p>
            <a:r>
              <a:rPr lang="en-US" sz="1100" noProof="1"/>
              <a:t>Sodsai Tovanabutra</a:t>
            </a:r>
          </a:p>
          <a:p>
            <a:r>
              <a:rPr lang="en-US" sz="1100" noProof="1"/>
              <a:t>Linda Jagodzinski</a:t>
            </a:r>
          </a:p>
          <a:p>
            <a:r>
              <a:rPr lang="en-US" sz="1100" b="1" noProof="1" smtClean="0">
                <a:solidFill>
                  <a:schemeClr val="accent2"/>
                </a:solidFill>
              </a:rPr>
              <a:t>Lydie Trautmann</a:t>
            </a:r>
          </a:p>
          <a:p>
            <a:r>
              <a:rPr lang="en-US" sz="1100" b="1" noProof="1" smtClean="0">
                <a:solidFill>
                  <a:schemeClr val="accent2"/>
                </a:solidFill>
              </a:rPr>
              <a:t>Diane </a:t>
            </a:r>
            <a:r>
              <a:rPr lang="en-US" sz="1100" b="1" noProof="1">
                <a:solidFill>
                  <a:schemeClr val="accent2"/>
                </a:solidFill>
              </a:rPr>
              <a:t>Bolton</a:t>
            </a:r>
          </a:p>
          <a:p>
            <a:r>
              <a:rPr lang="en-US" sz="1100" noProof="1"/>
              <a:t>Shelly Krebs</a:t>
            </a:r>
          </a:p>
          <a:p>
            <a:r>
              <a:rPr lang="en-US" sz="1100" noProof="1"/>
              <a:t>Bonnie Slike</a:t>
            </a:r>
          </a:p>
          <a:p>
            <a:r>
              <a:rPr lang="en-US" sz="1100" noProof="1"/>
              <a:t>Michael Eller</a:t>
            </a:r>
          </a:p>
          <a:p>
            <a:r>
              <a:rPr lang="en-US" sz="1100" noProof="1"/>
              <a:t>Leigh Ann Eller</a:t>
            </a:r>
          </a:p>
          <a:p>
            <a:r>
              <a:rPr lang="en-US" sz="1100" noProof="1"/>
              <a:t>Morgane Rolland</a:t>
            </a:r>
          </a:p>
          <a:p>
            <a:r>
              <a:rPr lang="en-US" sz="1100" noProof="1"/>
              <a:t>Rasmi Thomas</a:t>
            </a:r>
          </a:p>
          <a:p>
            <a:r>
              <a:rPr lang="en-US" sz="1100" noProof="1"/>
              <a:t>Suteera Pinyakorn</a:t>
            </a:r>
          </a:p>
          <a:p>
            <a:r>
              <a:rPr lang="en-US" sz="1100" noProof="1"/>
              <a:t>Supranee Buranapraditkun</a:t>
            </a:r>
          </a:p>
          <a:p>
            <a:r>
              <a:rPr lang="en-US" sz="1100" noProof="1"/>
              <a:t>Tsedal Mebrahtu</a:t>
            </a:r>
          </a:p>
          <a:p>
            <a:r>
              <a:rPr lang="en-US" sz="1100" noProof="1"/>
              <a:t>Maddy Ouellette</a:t>
            </a:r>
          </a:p>
          <a:p>
            <a:r>
              <a:rPr lang="en-US" sz="1100" noProof="1"/>
              <a:t>Oratai Butterworth</a:t>
            </a:r>
          </a:p>
          <a:p>
            <a:r>
              <a:rPr lang="en-US" sz="1100" noProof="1"/>
              <a:t>Ellen Turk</a:t>
            </a:r>
          </a:p>
          <a:p>
            <a:endParaRPr lang="en-US" sz="500" noProof="1"/>
          </a:p>
          <a:p>
            <a:r>
              <a:rPr lang="en-US" sz="1100" b="1" noProof="1"/>
              <a:t>Case Western</a:t>
            </a:r>
          </a:p>
          <a:p>
            <a:r>
              <a:rPr lang="en-US" sz="1100" noProof="1"/>
              <a:t>Rafick Sekaly</a:t>
            </a:r>
          </a:p>
          <a:p>
            <a:endParaRPr lang="en-US" sz="1100" b="1" noProof="1"/>
          </a:p>
          <a:p>
            <a:r>
              <a:rPr lang="en-US" sz="1100" b="1" noProof="1"/>
              <a:t>Drexel</a:t>
            </a:r>
          </a:p>
          <a:p>
            <a:r>
              <a:rPr lang="en-US" sz="1100" noProof="1"/>
              <a:t>Elias Haddad</a:t>
            </a:r>
          </a:p>
          <a:p>
            <a:endParaRPr lang="en-US" sz="1100" noProof="1" smtClean="0"/>
          </a:p>
          <a:p>
            <a:r>
              <a:rPr lang="en-US" sz="1100" b="1" noProof="1" smtClean="0"/>
              <a:t>RTI International</a:t>
            </a:r>
          </a:p>
          <a:p>
            <a:r>
              <a:rPr lang="en-US" sz="1100" noProof="1" smtClean="0"/>
              <a:t>Holly Peay</a:t>
            </a:r>
          </a:p>
          <a:p>
            <a:endParaRPr lang="en-US" sz="1100" noProof="1"/>
          </a:p>
          <a:p>
            <a:pPr>
              <a:buFont typeface="Arial" charset="0"/>
              <a:buNone/>
              <a:defRPr/>
            </a:pPr>
            <a:r>
              <a:rPr lang="en-US" sz="1100" b="1" noProof="1"/>
              <a:t>UT Houston</a:t>
            </a:r>
          </a:p>
          <a:p>
            <a:pPr>
              <a:buFont typeface="Arial" charset="0"/>
              <a:buNone/>
              <a:defRPr/>
            </a:pPr>
            <a:r>
              <a:rPr lang="en-US" sz="1100" noProof="1"/>
              <a:t>Netanya Sandler</a:t>
            </a:r>
          </a:p>
          <a:p>
            <a:pPr>
              <a:buFont typeface="Arial" charset="0"/>
              <a:buNone/>
              <a:defRPr/>
            </a:pPr>
            <a:endParaRPr lang="en-US" sz="1100" noProof="1"/>
          </a:p>
          <a:p>
            <a:endParaRPr lang="en-US" sz="1200" noProof="1">
              <a:solidFill>
                <a:srgbClr val="04305E"/>
              </a:solidFill>
            </a:endParaRPr>
          </a:p>
          <a:p>
            <a:endParaRPr lang="en-US" sz="1200" noProof="1">
              <a:solidFill>
                <a:srgbClr val="04305E"/>
              </a:solidFill>
            </a:endParaRPr>
          </a:p>
          <a:p>
            <a:endParaRPr lang="en-US" sz="600" noProof="1">
              <a:solidFill>
                <a:srgbClr val="04305E"/>
              </a:solidFill>
            </a:endParaRPr>
          </a:p>
          <a:p>
            <a:pPr>
              <a:buFont typeface="Arial" charset="0"/>
              <a:buNone/>
              <a:defRPr/>
            </a:pPr>
            <a:endParaRPr lang="en-US" sz="600" noProof="1">
              <a:solidFill>
                <a:srgbClr val="04305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64895" y="-2776"/>
            <a:ext cx="1944216" cy="6494085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100" b="1" noProof="1"/>
              <a:t>AFRIMS</a:t>
            </a:r>
          </a:p>
          <a:p>
            <a:r>
              <a:rPr lang="en-US" sz="1100" noProof="1"/>
              <a:t>Robert O’ Connell</a:t>
            </a:r>
          </a:p>
          <a:p>
            <a:r>
              <a:rPr lang="en-US" sz="1100" b="1" noProof="1" smtClean="0">
                <a:solidFill>
                  <a:schemeClr val="accent2"/>
                </a:solidFill>
              </a:rPr>
              <a:t>Denise </a:t>
            </a:r>
            <a:r>
              <a:rPr lang="en-US" sz="1100" b="1" noProof="1">
                <a:solidFill>
                  <a:schemeClr val="accent2"/>
                </a:solidFill>
              </a:rPr>
              <a:t>Hsu</a:t>
            </a:r>
          </a:p>
          <a:p>
            <a:r>
              <a:rPr lang="en-US" sz="1100" noProof="1"/>
              <a:t>Rapee Trichavaroj</a:t>
            </a:r>
          </a:p>
          <a:p>
            <a:r>
              <a:rPr lang="en-US" sz="1100" noProof="1"/>
              <a:t>Bessara Nantapinit</a:t>
            </a:r>
          </a:p>
          <a:p>
            <a:r>
              <a:rPr lang="en-US" sz="1100" noProof="1"/>
              <a:t>Siriwat Akapirak</a:t>
            </a:r>
          </a:p>
          <a:p>
            <a:endParaRPr lang="en-US" sz="1100" b="1" noProof="1"/>
          </a:p>
          <a:p>
            <a:r>
              <a:rPr lang="en-US" sz="1100" b="1" noProof="1"/>
              <a:t>U Montréal</a:t>
            </a:r>
          </a:p>
          <a:p>
            <a:r>
              <a:rPr lang="en-US" sz="1100" b="1" noProof="1">
                <a:solidFill>
                  <a:schemeClr val="accent2"/>
                </a:solidFill>
              </a:rPr>
              <a:t>Nicolas Chomont</a:t>
            </a:r>
          </a:p>
          <a:p>
            <a:r>
              <a:rPr lang="en-US" sz="1100" noProof="1"/>
              <a:t>Remi Fromentin</a:t>
            </a:r>
          </a:p>
          <a:p>
            <a:endParaRPr lang="en-US" sz="1100" b="1" noProof="1"/>
          </a:p>
          <a:p>
            <a:r>
              <a:rPr lang="en-US" sz="1100" b="1" noProof="1"/>
              <a:t>UCSF</a:t>
            </a:r>
          </a:p>
          <a:p>
            <a:r>
              <a:rPr lang="en-US" sz="1100" noProof="1"/>
              <a:t>Victor Valcour</a:t>
            </a:r>
          </a:p>
          <a:p>
            <a:r>
              <a:rPr lang="en-US" sz="1100" noProof="1"/>
              <a:t>Joanna Hellmuth</a:t>
            </a:r>
          </a:p>
          <a:p>
            <a:endParaRPr lang="en-US" sz="500" noProof="1"/>
          </a:p>
          <a:p>
            <a:pPr>
              <a:defRPr/>
            </a:pPr>
            <a:r>
              <a:rPr lang="en-US" sz="1100" b="1" noProof="1"/>
              <a:t>Yale</a:t>
            </a:r>
          </a:p>
          <a:p>
            <a:r>
              <a:rPr lang="en-US" sz="1100" noProof="1"/>
              <a:t>Serena Spudich</a:t>
            </a:r>
          </a:p>
          <a:p>
            <a:endParaRPr lang="en-US" sz="500" noProof="1"/>
          </a:p>
          <a:p>
            <a:r>
              <a:rPr lang="en-US" sz="1100" b="1" noProof="1"/>
              <a:t>NIH</a:t>
            </a:r>
          </a:p>
          <a:p>
            <a:r>
              <a:rPr lang="en-US" sz="1100" noProof="1"/>
              <a:t>Irini Sereti</a:t>
            </a:r>
          </a:p>
          <a:p>
            <a:r>
              <a:rPr lang="en-US" sz="1100" noProof="1"/>
              <a:t>Daniel Douek</a:t>
            </a:r>
          </a:p>
          <a:p>
            <a:r>
              <a:rPr lang="en-US" sz="1100" noProof="1"/>
              <a:t>Eli Bortiz</a:t>
            </a:r>
          </a:p>
          <a:p>
            <a:r>
              <a:rPr lang="en-US" sz="1100" noProof="1"/>
              <a:t>Frank Maldarelli</a:t>
            </a:r>
          </a:p>
          <a:p>
            <a:endParaRPr lang="en-US" sz="500" noProof="1"/>
          </a:p>
          <a:p>
            <a:pPr>
              <a:buFont typeface="Arial" charset="0"/>
              <a:buNone/>
              <a:defRPr/>
            </a:pPr>
            <a:r>
              <a:rPr lang="en-US" sz="1100" b="1" noProof="1"/>
              <a:t>Leidos-NCI Frederick</a:t>
            </a:r>
          </a:p>
          <a:p>
            <a:pPr>
              <a:buFont typeface="Arial" charset="0"/>
              <a:buNone/>
              <a:defRPr/>
            </a:pPr>
            <a:r>
              <a:rPr lang="en-US" sz="1100" noProof="1"/>
              <a:t>Claire Deleage</a:t>
            </a:r>
          </a:p>
          <a:p>
            <a:pPr>
              <a:buFont typeface="Arial" charset="0"/>
              <a:buNone/>
              <a:defRPr/>
            </a:pPr>
            <a:r>
              <a:rPr lang="en-US" sz="1100" noProof="1"/>
              <a:t>Robert Gorelick</a:t>
            </a:r>
          </a:p>
          <a:p>
            <a:pPr>
              <a:buFont typeface="Arial" charset="0"/>
              <a:buNone/>
              <a:defRPr/>
            </a:pPr>
            <a:r>
              <a:rPr lang="en-US" sz="1100" noProof="1"/>
              <a:t>Michael Piatak</a:t>
            </a:r>
          </a:p>
          <a:p>
            <a:pPr>
              <a:buFont typeface="Arial" charset="0"/>
              <a:buNone/>
              <a:defRPr/>
            </a:pPr>
            <a:r>
              <a:rPr lang="en-US" sz="1100" noProof="1"/>
              <a:t>Robin Dewar</a:t>
            </a:r>
          </a:p>
          <a:p>
            <a:pPr>
              <a:buFont typeface="Arial" charset="0"/>
              <a:buNone/>
              <a:defRPr/>
            </a:pPr>
            <a:r>
              <a:rPr lang="en-US" sz="1100" noProof="1"/>
              <a:t>Adam Rupert</a:t>
            </a:r>
          </a:p>
          <a:p>
            <a:pPr>
              <a:buFont typeface="Arial" charset="0"/>
              <a:buNone/>
              <a:defRPr/>
            </a:pPr>
            <a:endParaRPr lang="en-US" sz="1100" noProof="1"/>
          </a:p>
          <a:p>
            <a:pPr>
              <a:buFont typeface="Arial" charset="0"/>
              <a:buNone/>
              <a:defRPr/>
            </a:pPr>
            <a:r>
              <a:rPr lang="en-US" sz="1100" b="1" noProof="1"/>
              <a:t>U Minnesota</a:t>
            </a:r>
          </a:p>
          <a:p>
            <a:pPr>
              <a:buFont typeface="Arial" charset="0"/>
              <a:buNone/>
              <a:defRPr/>
            </a:pPr>
            <a:r>
              <a:rPr lang="en-US" sz="1100" noProof="1"/>
              <a:t>Tim Schacker</a:t>
            </a:r>
          </a:p>
          <a:p>
            <a:pPr>
              <a:buFont typeface="Arial" charset="0"/>
              <a:buNone/>
              <a:defRPr/>
            </a:pPr>
            <a:endParaRPr lang="en-US" sz="1200" noProof="1">
              <a:solidFill>
                <a:srgbClr val="04305E"/>
              </a:solidFill>
            </a:endParaRPr>
          </a:p>
          <a:p>
            <a:r>
              <a:rPr lang="en-US" sz="1200" b="1" noProof="1" smtClean="0"/>
              <a:t>UNC</a:t>
            </a:r>
          </a:p>
          <a:p>
            <a:r>
              <a:rPr lang="en-US" sz="1200" noProof="1" smtClean="0"/>
              <a:t>Gail Henderson</a:t>
            </a:r>
          </a:p>
          <a:p>
            <a:r>
              <a:rPr lang="en-US" sz="1200" noProof="1" smtClean="0"/>
              <a:t>Jean Cadigan</a:t>
            </a:r>
          </a:p>
          <a:p>
            <a:pPr>
              <a:buFont typeface="Arial" charset="0"/>
              <a:buNone/>
              <a:defRPr/>
            </a:pPr>
            <a:endParaRPr lang="en-US" sz="1200" noProof="1">
              <a:solidFill>
                <a:srgbClr val="04305E"/>
              </a:solidFill>
            </a:endParaRP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7734423" y="1333092"/>
            <a:ext cx="39717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The study participants</a:t>
            </a:r>
            <a:endParaRPr lang="en-US" sz="2800" b="1" dirty="0"/>
          </a:p>
        </p:txBody>
      </p:sp>
      <p:sp>
        <p:nvSpPr>
          <p:cNvPr id="20" name="Rectangle 19"/>
          <p:cNvSpPr/>
          <p:nvPr/>
        </p:nvSpPr>
        <p:spPr>
          <a:xfrm>
            <a:off x="4363859" y="0"/>
            <a:ext cx="2628900" cy="6093976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100" b="1" noProof="1"/>
              <a:t>Thai Red Cross</a:t>
            </a:r>
            <a:endParaRPr lang="en-US" sz="1100" noProof="1"/>
          </a:p>
          <a:p>
            <a:r>
              <a:rPr lang="en-US" sz="1100" b="1" noProof="1">
                <a:solidFill>
                  <a:schemeClr val="accent2"/>
                </a:solidFill>
              </a:rPr>
              <a:t>Praphan Phanuphak</a:t>
            </a:r>
          </a:p>
          <a:p>
            <a:r>
              <a:rPr lang="en-US" sz="1100" b="1" noProof="1">
                <a:solidFill>
                  <a:schemeClr val="accent2"/>
                </a:solidFill>
              </a:rPr>
              <a:t>Nittaya Phanuphak</a:t>
            </a:r>
          </a:p>
          <a:p>
            <a:r>
              <a:rPr lang="en-US" sz="1100" noProof="1"/>
              <a:t>Nipat Teeratakulpisarn</a:t>
            </a:r>
          </a:p>
          <a:p>
            <a:r>
              <a:rPr lang="en-US" sz="1100" noProof="1"/>
              <a:t>Mark de Souza</a:t>
            </a:r>
          </a:p>
          <a:p>
            <a:r>
              <a:rPr lang="en-US" sz="1100" noProof="1"/>
              <a:t>James Fletcher</a:t>
            </a:r>
          </a:p>
          <a:p>
            <a:r>
              <a:rPr lang="en-US" sz="1100" b="1" noProof="1" smtClean="0">
                <a:solidFill>
                  <a:schemeClr val="accent2"/>
                </a:solidFill>
              </a:rPr>
              <a:t>Eugene Kroon</a:t>
            </a:r>
          </a:p>
          <a:p>
            <a:r>
              <a:rPr lang="en-US" sz="1100" b="1" noProof="1" smtClean="0">
                <a:solidFill>
                  <a:schemeClr val="accent2"/>
                </a:solidFill>
              </a:rPr>
              <a:t>Donn Colby </a:t>
            </a:r>
            <a:endParaRPr lang="en-US" sz="1100" b="1" noProof="1">
              <a:solidFill>
                <a:schemeClr val="accent2"/>
              </a:solidFill>
            </a:endParaRPr>
          </a:p>
          <a:p>
            <a:r>
              <a:rPr lang="en-US" sz="1100" noProof="1"/>
              <a:t>Phillip Chan</a:t>
            </a:r>
          </a:p>
          <a:p>
            <a:r>
              <a:rPr lang="en-US" sz="1100" noProof="1"/>
              <a:t>Nitiya Chomchey</a:t>
            </a:r>
          </a:p>
          <a:p>
            <a:r>
              <a:rPr lang="en-US" sz="1100" noProof="1"/>
              <a:t>Jintana Intasan</a:t>
            </a:r>
          </a:p>
          <a:p>
            <a:r>
              <a:rPr lang="en-US" sz="1100" noProof="1"/>
              <a:t>Tippawan Pankam</a:t>
            </a:r>
          </a:p>
          <a:p>
            <a:r>
              <a:rPr lang="en-US" sz="1100" noProof="1"/>
              <a:t>Sasiwimol Ubolyam</a:t>
            </a:r>
            <a:endParaRPr lang="en-US" sz="500" noProof="1"/>
          </a:p>
          <a:p>
            <a:endParaRPr lang="en-US" sz="1100" b="1" noProof="1"/>
          </a:p>
          <a:p>
            <a:r>
              <a:rPr lang="en-US" sz="1100" b="1" noProof="1"/>
              <a:t>Chulalongkorn University</a:t>
            </a:r>
          </a:p>
          <a:p>
            <a:r>
              <a:rPr lang="en-US" sz="1100" noProof="1"/>
              <a:t>Kiat Ruxrungtham</a:t>
            </a:r>
          </a:p>
          <a:p>
            <a:r>
              <a:rPr lang="en-US" sz="1100" noProof="1"/>
              <a:t>Rungsun Rerknimitr</a:t>
            </a:r>
          </a:p>
          <a:p>
            <a:r>
              <a:rPr lang="en-US" sz="1100" noProof="1"/>
              <a:t>Sukalya Lerdlum</a:t>
            </a:r>
          </a:p>
          <a:p>
            <a:r>
              <a:rPr lang="en-US" sz="1100" noProof="1"/>
              <a:t>Netsiri Dumrongpisutkul</a:t>
            </a:r>
          </a:p>
          <a:p>
            <a:r>
              <a:rPr lang="en-US" sz="1100" noProof="1"/>
              <a:t>Mantana Pothisri</a:t>
            </a:r>
          </a:p>
          <a:p>
            <a:r>
              <a:rPr lang="en-US" sz="1100" noProof="1"/>
              <a:t>Phandee Wattanaboonyongcharoen</a:t>
            </a:r>
          </a:p>
          <a:p>
            <a:r>
              <a:rPr lang="en-US" sz="1100" noProof="1"/>
              <a:t>Ponlapat Rojnuckarin</a:t>
            </a:r>
          </a:p>
          <a:p>
            <a:r>
              <a:rPr lang="en-US" sz="1100" noProof="1"/>
              <a:t>Sopark Manasnayakorn</a:t>
            </a:r>
          </a:p>
          <a:p>
            <a:r>
              <a:rPr lang="en-US" sz="1100" noProof="1"/>
              <a:t>Sunee Sirivichayakul</a:t>
            </a:r>
          </a:p>
          <a:p>
            <a:endParaRPr lang="en-US" sz="500" noProof="1"/>
          </a:p>
          <a:p>
            <a:pPr>
              <a:buFont typeface="Arial" charset="0"/>
              <a:buNone/>
              <a:defRPr/>
            </a:pPr>
            <a:r>
              <a:rPr lang="en-US" sz="1100" b="1" noProof="1" smtClean="0"/>
              <a:t>OHSU</a:t>
            </a:r>
          </a:p>
          <a:p>
            <a:pPr>
              <a:buFont typeface="Arial" charset="0"/>
              <a:buNone/>
              <a:defRPr/>
            </a:pPr>
            <a:r>
              <a:rPr lang="en-US" sz="1100" noProof="1" smtClean="0"/>
              <a:t>Jacob Estes</a:t>
            </a:r>
          </a:p>
          <a:p>
            <a:endParaRPr lang="en-US" sz="1100" b="1" noProof="1"/>
          </a:p>
          <a:p>
            <a:r>
              <a:rPr lang="en-US" sz="1100" b="1" noProof="1"/>
              <a:t>U Hawaii</a:t>
            </a:r>
          </a:p>
          <a:p>
            <a:r>
              <a:rPr lang="en-US" sz="1100" noProof="1"/>
              <a:t>Lishomwa Ndhlovu</a:t>
            </a:r>
            <a:endParaRPr lang="fr-CA" sz="1100" noProof="1"/>
          </a:p>
          <a:p>
            <a:endParaRPr lang="fr-CA" sz="1100" b="1" noProof="1"/>
          </a:p>
          <a:p>
            <a:r>
              <a:rPr lang="fr-CA" sz="1100" b="1" noProof="1"/>
              <a:t>Industry</a:t>
            </a:r>
          </a:p>
          <a:p>
            <a:r>
              <a:rPr lang="fr-CA" sz="1100" noProof="1"/>
              <a:t>Thai Gov Pharm Organization</a:t>
            </a:r>
          </a:p>
          <a:p>
            <a:r>
              <a:rPr lang="fr-CA" sz="1100" noProof="1"/>
              <a:t>ViiV Healthcare</a:t>
            </a:r>
          </a:p>
          <a:p>
            <a:r>
              <a:rPr lang="fr-CA" sz="1100" noProof="1"/>
              <a:t>Gilead</a:t>
            </a:r>
          </a:p>
          <a:p>
            <a:r>
              <a:rPr lang="fr-CA" sz="1100" noProof="1"/>
              <a:t>Merck</a:t>
            </a:r>
          </a:p>
        </p:txBody>
      </p:sp>
      <p:sp>
        <p:nvSpPr>
          <p:cNvPr id="3" name="Rectangle 2"/>
          <p:cNvSpPr/>
          <p:nvPr/>
        </p:nvSpPr>
        <p:spPr>
          <a:xfrm>
            <a:off x="8086146" y="255874"/>
            <a:ext cx="332610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E8303B"/>
                </a:solidFill>
                <a:latin typeface="Franklin Gothic Book" pitchFamily="34" charset="0"/>
              </a:rPr>
              <a:t>Acknowledgements</a:t>
            </a:r>
          </a:p>
        </p:txBody>
      </p:sp>
      <p:pic>
        <p:nvPicPr>
          <p:cNvPr id="4" name="Picture 3" descr="WRAIR 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031" y="4559135"/>
            <a:ext cx="1212252" cy="8939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21911" y="3553929"/>
            <a:ext cx="1068650" cy="884644"/>
          </a:xfrm>
          <a:prstGeom prst="rect">
            <a:avLst/>
          </a:prstGeom>
        </p:spPr>
      </p:pic>
      <p:pic>
        <p:nvPicPr>
          <p:cNvPr id="13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207" y="2538285"/>
            <a:ext cx="830275" cy="72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21911" y="2406535"/>
            <a:ext cx="873222" cy="897038"/>
          </a:xfrm>
          <a:prstGeom prst="rect">
            <a:avLst/>
          </a:prstGeom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4972" y="2531188"/>
            <a:ext cx="889033" cy="889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8" name="Picture 17" descr="MHRP logo 2011-hires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691" y="3518696"/>
            <a:ext cx="1433793" cy="919877"/>
          </a:xfrm>
          <a:prstGeom prst="rect">
            <a:avLst/>
          </a:prstGeom>
        </p:spPr>
      </p:pic>
      <p:pic>
        <p:nvPicPr>
          <p:cNvPr id="19" name="Picture 8" descr="amfAR-logo boxed.gif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6295" y="3710313"/>
            <a:ext cx="1228390" cy="59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33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0"/>
            <a:ext cx="10363200" cy="1470025"/>
          </a:xfrm>
        </p:spPr>
        <p:txBody>
          <a:bodyPr/>
          <a:lstStyle/>
          <a:p>
            <a:r>
              <a:rPr lang="en-US" dirty="0" smtClean="0"/>
              <a:t>HIV Remission Trials:</a:t>
            </a:r>
            <a:br>
              <a:rPr lang="en-US" dirty="0" smtClean="0"/>
            </a:br>
            <a:r>
              <a:rPr lang="en-US" dirty="0" smtClean="0"/>
              <a:t>Correlates of Rebound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96640"/>
            <a:ext cx="8534400" cy="164104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Carlo Sacdalan, MD, MBA</a:t>
            </a:r>
            <a:endParaRPr lang="en-US" sz="1200" dirty="0" smtClean="0"/>
          </a:p>
          <a:p>
            <a:r>
              <a:rPr lang="en-US" sz="1600" dirty="0" smtClean="0"/>
              <a:t>Clinical Research Physician</a:t>
            </a:r>
          </a:p>
          <a:p>
            <a:r>
              <a:rPr lang="en-US" sz="1600" dirty="0" smtClean="0"/>
              <a:t>SEARCH, The Thai Red Cross AIDS Research Centre</a:t>
            </a:r>
          </a:p>
          <a:p>
            <a:endParaRPr lang="en-US" sz="1600" dirty="0" smtClean="0"/>
          </a:p>
          <a:p>
            <a:r>
              <a:rPr lang="en-US" sz="1600" dirty="0" smtClean="0"/>
              <a:t>carlo.s@searchthailand.org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981200" y="5439317"/>
            <a:ext cx="8534400" cy="543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Share your thoughts on this presentation with </a:t>
            </a:r>
            <a:r>
              <a:rPr lang="en-US" sz="2000" b="1" dirty="0" smtClean="0">
                <a:solidFill>
                  <a:srgbClr val="FF0000"/>
                </a:solidFill>
              </a:rPr>
              <a:t>#IAS2019</a:t>
            </a:r>
          </a:p>
        </p:txBody>
      </p:sp>
    </p:spTree>
    <p:extLst>
      <p:ext uri="{BB962C8B-B14F-4D97-AF65-F5344CB8AC3E}">
        <p14:creationId xmlns:p14="http://schemas.microsoft.com/office/powerpoint/2010/main" val="356522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25"/>
          <p:cNvSpPr>
            <a:spLocks noGrp="1"/>
          </p:cNvSpPr>
          <p:nvPr>
            <p:ph idx="4294967295"/>
          </p:nvPr>
        </p:nvSpPr>
        <p:spPr>
          <a:xfrm>
            <a:off x="3164114" y="1417639"/>
            <a:ext cx="9027886" cy="4983161"/>
          </a:xfrm>
          <a:solidFill>
            <a:schemeClr val="bg1"/>
          </a:solidFill>
        </p:spPr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HIV remission trials overview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HIV remission trials –results</a:t>
            </a:r>
          </a:p>
          <a:p>
            <a:pPr lvl="3">
              <a:buFont typeface="Arial" pitchFamily="34" charset="0"/>
              <a:buChar char="•"/>
            </a:pPr>
            <a:r>
              <a:rPr lang="en-US" dirty="0" smtClean="0"/>
              <a:t>RV411</a:t>
            </a:r>
          </a:p>
          <a:p>
            <a:pPr lvl="3">
              <a:buFont typeface="Arial" pitchFamily="34" charset="0"/>
              <a:buChar char="•"/>
            </a:pPr>
            <a:r>
              <a:rPr lang="en-US" dirty="0" smtClean="0"/>
              <a:t>RV409</a:t>
            </a:r>
          </a:p>
          <a:p>
            <a:pPr lvl="3">
              <a:buFont typeface="Arial" pitchFamily="34" charset="0"/>
              <a:buChar char="•"/>
            </a:pPr>
            <a:r>
              <a:rPr lang="en-US" dirty="0" smtClean="0"/>
              <a:t>RV397</a:t>
            </a:r>
          </a:p>
          <a:p>
            <a:pPr lvl="3">
              <a:buFont typeface="Arial" pitchFamily="34" charset="0"/>
              <a:buChar char="•"/>
            </a:pPr>
            <a:r>
              <a:rPr lang="en-US" dirty="0" smtClean="0"/>
              <a:t>RV405</a:t>
            </a:r>
            <a:endParaRPr lang="en-US" sz="2800" dirty="0" smtClean="0"/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Factors associated with rebound during ATI</a:t>
            </a: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1885071" y="274639"/>
            <a:ext cx="9697329" cy="11430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8303B"/>
                </a:solidFill>
                <a:effectLst/>
                <a:uLnTx/>
                <a:uFillTx/>
                <a:latin typeface="Franklin Gothic Book" panose="020B0503020102020204" pitchFamily="34" charset="0"/>
                <a:ea typeface="+mj-ea"/>
                <a:cs typeface="Arial" pitchFamily="34" charset="0"/>
              </a:rPr>
              <a:t>Outline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E8303B"/>
              </a:solidFill>
              <a:effectLst/>
              <a:uLnTx/>
              <a:uFillTx/>
              <a:latin typeface="Franklin Gothic Book" panose="020B0503020102020204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459" y="32417"/>
            <a:ext cx="10691084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HIV Treatment interruption Trials (2000-2017)</a:t>
            </a:r>
            <a:endParaRPr 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3221" t="19706" r="60279" b="11774"/>
          <a:stretch>
            <a:fillRect/>
          </a:stretch>
        </p:blipFill>
        <p:spPr bwMode="auto">
          <a:xfrm>
            <a:off x="1264952" y="1251617"/>
            <a:ext cx="6649933" cy="462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A672AEF-AA7E-E149-8B7B-8FD8786D348A}"/>
              </a:ext>
            </a:extLst>
          </p:cNvPr>
          <p:cNvSpPr txBox="1"/>
          <p:nvPr/>
        </p:nvSpPr>
        <p:spPr>
          <a:xfrm>
            <a:off x="0" y="5835287"/>
            <a:ext cx="14478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Lau, AIDS April </a:t>
            </a:r>
            <a:r>
              <a:rPr lang="en-US" sz="1200" i="1" dirty="0"/>
              <a:t>2019</a:t>
            </a:r>
          </a:p>
        </p:txBody>
      </p:sp>
      <p:sp>
        <p:nvSpPr>
          <p:cNvPr id="5" name="Oval 4"/>
          <p:cNvSpPr/>
          <p:nvPr/>
        </p:nvSpPr>
        <p:spPr>
          <a:xfrm>
            <a:off x="8503920" y="3535680"/>
            <a:ext cx="1264920" cy="1264920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59</a:t>
            </a:r>
            <a:endParaRPr lang="en-US" sz="4800" b="1" dirty="0"/>
          </a:p>
        </p:txBody>
      </p:sp>
      <p:sp>
        <p:nvSpPr>
          <p:cNvPr id="6" name="Oval 5"/>
          <p:cNvSpPr/>
          <p:nvPr/>
        </p:nvSpPr>
        <p:spPr>
          <a:xfrm>
            <a:off x="8503920" y="1794272"/>
            <a:ext cx="1264920" cy="126492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100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966960" y="2057400"/>
            <a:ext cx="195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Franklin Gothic Book" pitchFamily="34" charset="0"/>
              </a:rPr>
              <a:t>Nonintervention studies</a:t>
            </a:r>
            <a:endParaRPr lang="en-US" sz="2000" dirty="0">
              <a:latin typeface="Franklin Gothic Boo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66960" y="3947160"/>
            <a:ext cx="195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Franklin Gothic Book" pitchFamily="34" charset="0"/>
              </a:rPr>
              <a:t>Intervention studies</a:t>
            </a:r>
            <a:endParaRPr lang="en-US" sz="2000" dirty="0">
              <a:latin typeface="Franklin Gothic Book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187440" y="2057400"/>
            <a:ext cx="30480" cy="306324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7" descr="DSC_33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49534" y="1737361"/>
            <a:ext cx="3165466" cy="3764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82259"/>
            <a:ext cx="4602480" cy="1409382"/>
          </a:xfrm>
        </p:spPr>
        <p:txBody>
          <a:bodyPr>
            <a:normAutofit/>
          </a:bodyPr>
          <a:lstStyle/>
          <a:p>
            <a:r>
              <a:rPr lang="en-US" sz="1800" b="0" dirty="0" smtClean="0">
                <a:solidFill>
                  <a:schemeClr val="tx1"/>
                </a:solidFill>
              </a:rPr>
              <a:t>HIV Treatment interruption trials with intervention done from 2014 to 2017</a:t>
            </a:r>
            <a:endParaRPr lang="en-US" sz="1800" b="0" dirty="0">
              <a:solidFill>
                <a:schemeClr val="tx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 l="15570" t="46996" r="63507" b="5778"/>
          <a:stretch>
            <a:fillRect/>
          </a:stretch>
        </p:blipFill>
        <p:spPr bwMode="auto">
          <a:xfrm rot="5400000">
            <a:off x="6021849" y="181976"/>
            <a:ext cx="6026252" cy="581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val 14"/>
          <p:cNvSpPr/>
          <p:nvPr/>
        </p:nvSpPr>
        <p:spPr>
          <a:xfrm>
            <a:off x="563912" y="426720"/>
            <a:ext cx="1264920" cy="1264920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22</a:t>
            </a:r>
            <a:endParaRPr lang="en-US" sz="4800" b="1" dirty="0"/>
          </a:p>
        </p:txBody>
      </p:sp>
      <p:sp>
        <p:nvSpPr>
          <p:cNvPr id="16" name="Rectangle 15"/>
          <p:cNvSpPr/>
          <p:nvPr/>
        </p:nvSpPr>
        <p:spPr>
          <a:xfrm>
            <a:off x="6446520" y="2697480"/>
            <a:ext cx="5496950" cy="167640"/>
          </a:xfrm>
          <a:prstGeom prst="rect">
            <a:avLst/>
          </a:prstGeom>
          <a:solidFill>
            <a:srgbClr val="00B0F0">
              <a:alpha val="2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461760" y="4091621"/>
            <a:ext cx="5496950" cy="167640"/>
          </a:xfrm>
          <a:prstGeom prst="rect">
            <a:avLst/>
          </a:prstGeom>
          <a:solidFill>
            <a:srgbClr val="00B0F0">
              <a:alpha val="2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492240" y="4800600"/>
            <a:ext cx="5496950" cy="350520"/>
          </a:xfrm>
          <a:prstGeom prst="rect">
            <a:avLst/>
          </a:prstGeom>
          <a:solidFill>
            <a:srgbClr val="00B0F0">
              <a:alpha val="2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0" y="5755813"/>
            <a:ext cx="5333968" cy="307777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ysClr val="windowText" lastClr="000000"/>
                </a:solidFill>
                <a:latin typeface="Franklin Gothic Book" pitchFamily="34" charset="0"/>
              </a:rPr>
              <a:t>* Plus RV405 study presented in Keystone Symposia 2019</a:t>
            </a:r>
            <a:endParaRPr lang="en-US" sz="1400" dirty="0">
              <a:solidFill>
                <a:sysClr val="windowText" lastClr="000000"/>
              </a:solidFill>
              <a:latin typeface="Franklin Gothic Book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63912" y="3352345"/>
            <a:ext cx="1264920" cy="1264920"/>
          </a:xfrm>
          <a:prstGeom prst="ellipse">
            <a:avLst/>
          </a:prstGeom>
          <a:solidFill>
            <a:schemeClr val="accent5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4</a:t>
            </a:r>
            <a:r>
              <a:rPr lang="en-US" sz="4800" dirty="0" smtClean="0"/>
              <a:t>*</a:t>
            </a:r>
            <a:endParaRPr lang="en-US" sz="4800" dirty="0"/>
          </a:p>
        </p:txBody>
      </p:sp>
      <p:sp>
        <p:nvSpPr>
          <p:cNvPr id="21" name="Flèche vers la droite 171"/>
          <p:cNvSpPr/>
          <p:nvPr/>
        </p:nvSpPr>
        <p:spPr bwMode="auto">
          <a:xfrm rot="5400000" flipV="1">
            <a:off x="530394" y="2343892"/>
            <a:ext cx="1295368" cy="448067"/>
          </a:xfrm>
          <a:prstGeom prst="rightArrow">
            <a:avLst/>
          </a:prstGeom>
          <a:gradFill flip="none" rotWithShape="1">
            <a:gsLst>
              <a:gs pos="95000">
                <a:schemeClr val="bg1">
                  <a:lumMod val="65000"/>
                </a:schemeClr>
              </a:gs>
              <a:gs pos="0">
                <a:srgbClr val="FFFFFF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0" y="4308411"/>
            <a:ext cx="2580014" cy="1495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Franklin Gothic Book" panose="020B0503020102020204" pitchFamily="34" charset="0"/>
                <a:ea typeface="+mj-ea"/>
                <a:cs typeface="Arial" pitchFamily="34" charset="0"/>
              </a:rPr>
              <a:t>Trials done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 panose="020B0503020102020204" pitchFamily="34" charset="0"/>
                <a:ea typeface="+mj-ea"/>
                <a:cs typeface="Arial" pitchFamily="34" charset="0"/>
              </a:rPr>
              <a:t> at Thai Red Cross AIDS Research Centre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 panose="020B0503020102020204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672AEF-AA7E-E149-8B7B-8FD8786D348A}"/>
              </a:ext>
            </a:extLst>
          </p:cNvPr>
          <p:cNvSpPr txBox="1"/>
          <p:nvPr/>
        </p:nvSpPr>
        <p:spPr>
          <a:xfrm>
            <a:off x="10739478" y="5822430"/>
            <a:ext cx="144783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Lau, AIDS April </a:t>
            </a:r>
            <a:r>
              <a:rPr lang="en-US" sz="1200" i="1" dirty="0"/>
              <a:t>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480" y="0"/>
            <a:ext cx="1069104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RV254 and HIV Remission Trials</a:t>
            </a:r>
            <a:endParaRPr lang="en-US" sz="3600" dirty="0"/>
          </a:p>
        </p:txBody>
      </p:sp>
      <p:sp>
        <p:nvSpPr>
          <p:cNvPr id="33" name="TextBox 32"/>
          <p:cNvSpPr txBox="1"/>
          <p:nvPr/>
        </p:nvSpPr>
        <p:spPr>
          <a:xfrm>
            <a:off x="6922939" y="2281793"/>
            <a:ext cx="4632789" cy="101566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Calibri"/>
              </a:rPr>
              <a:t>RV409 </a:t>
            </a:r>
            <a:r>
              <a:rPr lang="en-US" sz="2000" dirty="0" smtClean="0">
                <a:solidFill>
                  <a:schemeClr val="bg1"/>
                </a:solidFill>
                <a:latin typeface="Calibri"/>
              </a:rPr>
              <a:t>(n=15)</a:t>
            </a:r>
          </a:p>
          <a:p>
            <a:pPr algn="ctr">
              <a:defRPr/>
            </a:pPr>
            <a:r>
              <a:rPr lang="en-US" sz="2000" dirty="0" err="1" smtClean="0">
                <a:solidFill>
                  <a:schemeClr val="bg1"/>
                </a:solidFill>
                <a:latin typeface="Calibri"/>
              </a:rPr>
              <a:t>Fiebig</a:t>
            </a:r>
            <a:r>
              <a:rPr lang="en-US" sz="2000" dirty="0" smtClean="0">
                <a:solidFill>
                  <a:schemeClr val="bg1"/>
                </a:solidFill>
                <a:latin typeface="Calibri"/>
              </a:rPr>
              <a:t> III/IV </a:t>
            </a:r>
          </a:p>
          <a:p>
            <a:pPr algn="ctr">
              <a:defRPr/>
            </a:pPr>
            <a:r>
              <a:rPr lang="en-US" sz="2000" dirty="0" smtClean="0">
                <a:solidFill>
                  <a:schemeClr val="bg1"/>
                </a:solidFill>
                <a:latin typeface="Calibri"/>
              </a:rPr>
              <a:t>VHM+ART (n=9) vs. ART (n=5)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08800" y="1133923"/>
            <a:ext cx="4632789" cy="101566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Calibri"/>
              </a:rPr>
              <a:t>RV411</a:t>
            </a:r>
            <a:r>
              <a:rPr lang="en-US" sz="2000" dirty="0" smtClean="0">
                <a:solidFill>
                  <a:schemeClr val="bg1"/>
                </a:solidFill>
                <a:latin typeface="Calibri"/>
              </a:rPr>
              <a:t> (n=8)</a:t>
            </a:r>
          </a:p>
          <a:p>
            <a:pPr algn="ctr">
              <a:defRPr/>
            </a:pPr>
            <a:r>
              <a:rPr lang="en-US" sz="2000" dirty="0" err="1" smtClean="0">
                <a:solidFill>
                  <a:schemeClr val="bg1"/>
                </a:solidFill>
                <a:latin typeface="Calibri"/>
              </a:rPr>
              <a:t>Fiebig</a:t>
            </a:r>
            <a:r>
              <a:rPr lang="en-US" sz="2000" dirty="0" smtClean="0">
                <a:solidFill>
                  <a:schemeClr val="bg1"/>
                </a:solidFill>
                <a:latin typeface="Calibri"/>
              </a:rPr>
              <a:t> I</a:t>
            </a:r>
          </a:p>
          <a:p>
            <a:pPr algn="ctr">
              <a:defRPr/>
            </a:pPr>
            <a:r>
              <a:rPr lang="en-US" sz="2000" dirty="0" smtClean="0">
                <a:solidFill>
                  <a:schemeClr val="bg1"/>
                </a:solidFill>
                <a:latin typeface="Calibri"/>
              </a:rPr>
              <a:t>ATI, Single arm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998445" y="3151168"/>
            <a:ext cx="130465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Monitoring</a:t>
            </a:r>
          </a:p>
          <a:p>
            <a:pPr algn="ctr"/>
            <a:r>
              <a:rPr lang="en-US" sz="1200" dirty="0" smtClean="0"/>
              <a:t>VL q3-7 days</a:t>
            </a:r>
          </a:p>
          <a:p>
            <a:pPr algn="ctr"/>
            <a:endParaRPr lang="en-US" sz="1200" dirty="0" smtClean="0"/>
          </a:p>
          <a:p>
            <a:pPr algn="ctr"/>
            <a:r>
              <a:rPr lang="en-US" sz="1200" b="1" dirty="0" smtClean="0"/>
              <a:t>ART resumption</a:t>
            </a:r>
          </a:p>
          <a:p>
            <a:pPr algn="ctr"/>
            <a:r>
              <a:rPr lang="en-US" sz="1200" dirty="0" smtClean="0"/>
              <a:t>VL &gt; 1000 copies</a:t>
            </a:r>
          </a:p>
          <a:p>
            <a:pPr algn="ctr"/>
            <a:r>
              <a:rPr lang="en-US" sz="1200" dirty="0"/>
              <a:t/>
            </a:r>
            <a:br>
              <a:rPr lang="en-US" sz="1200" dirty="0"/>
            </a:br>
            <a:r>
              <a:rPr lang="en-US" sz="1200" b="1" dirty="0" smtClean="0"/>
              <a:t>Outcomes</a:t>
            </a:r>
          </a:p>
          <a:p>
            <a:pPr algn="ctr"/>
            <a:r>
              <a:rPr lang="en-US" sz="1200" dirty="0" smtClean="0"/>
              <a:t>Safety</a:t>
            </a:r>
          </a:p>
          <a:p>
            <a:pPr algn="ctr"/>
            <a:r>
              <a:rPr lang="en-US" sz="1200" dirty="0" smtClean="0"/>
              <a:t>VL control </a:t>
            </a:r>
          </a:p>
          <a:p>
            <a:pPr algn="ctr"/>
            <a:r>
              <a:rPr lang="en-US" sz="1200" dirty="0" smtClean="0"/>
              <a:t>24 weeks post ATI</a:t>
            </a:r>
            <a:endParaRPr lang="en-US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6932940" y="4566940"/>
            <a:ext cx="4632789" cy="1015663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Calibri"/>
              </a:rPr>
              <a:t>RV405 </a:t>
            </a:r>
            <a:r>
              <a:rPr lang="en-US" sz="2000" dirty="0" smtClean="0">
                <a:solidFill>
                  <a:schemeClr val="bg1"/>
                </a:solidFill>
                <a:latin typeface="Calibri"/>
              </a:rPr>
              <a:t>(n=27)</a:t>
            </a:r>
          </a:p>
          <a:p>
            <a:pPr algn="ctr">
              <a:defRPr/>
            </a:pPr>
            <a:r>
              <a:rPr lang="en-US" sz="2000" dirty="0" err="1" smtClean="0">
                <a:solidFill>
                  <a:schemeClr val="bg1"/>
                </a:solidFill>
                <a:latin typeface="Calibri"/>
              </a:rPr>
              <a:t>Fiebig</a:t>
            </a:r>
            <a:r>
              <a:rPr lang="en-US" sz="2000" dirty="0" smtClean="0">
                <a:solidFill>
                  <a:schemeClr val="bg1"/>
                </a:solidFill>
                <a:latin typeface="Calibri"/>
              </a:rPr>
              <a:t> I to IV</a:t>
            </a:r>
          </a:p>
          <a:p>
            <a:pPr algn="ctr">
              <a:defRPr/>
            </a:pPr>
            <a:r>
              <a:rPr lang="en-US" sz="2000" dirty="0" smtClean="0">
                <a:solidFill>
                  <a:schemeClr val="bg1"/>
                </a:solidFill>
                <a:latin typeface="Calibri"/>
              </a:rPr>
              <a:t>Ad26/MVA (n=18)  vs. placebo (n=9)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918407" y="3423955"/>
            <a:ext cx="4632789" cy="1015663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Calibri"/>
              </a:rPr>
              <a:t>RV397 </a:t>
            </a:r>
            <a:r>
              <a:rPr lang="en-US" sz="2000" dirty="0" smtClean="0">
                <a:solidFill>
                  <a:schemeClr val="bg1"/>
                </a:solidFill>
                <a:latin typeface="Calibri"/>
              </a:rPr>
              <a:t>(n=18)</a:t>
            </a:r>
          </a:p>
          <a:p>
            <a:pPr algn="ctr">
              <a:defRPr/>
            </a:pPr>
            <a:r>
              <a:rPr lang="en-US" sz="2000" dirty="0" err="1" smtClean="0">
                <a:solidFill>
                  <a:schemeClr val="bg1"/>
                </a:solidFill>
                <a:latin typeface="Calibri"/>
              </a:rPr>
              <a:t>Fiebig</a:t>
            </a:r>
            <a:r>
              <a:rPr lang="en-US" sz="2000" dirty="0" smtClean="0">
                <a:solidFill>
                  <a:schemeClr val="bg1"/>
                </a:solidFill>
                <a:latin typeface="Calibri"/>
              </a:rPr>
              <a:t> I to III</a:t>
            </a:r>
          </a:p>
          <a:p>
            <a:pPr algn="ctr">
              <a:defRPr/>
            </a:pPr>
            <a:r>
              <a:rPr lang="en-US" sz="2000" dirty="0" smtClean="0">
                <a:solidFill>
                  <a:schemeClr val="bg1"/>
                </a:solidFill>
                <a:latin typeface="Calibri"/>
              </a:rPr>
              <a:t>VRC01 (n=13) vs. placebo (n=5)</a:t>
            </a:r>
          </a:p>
        </p:txBody>
      </p:sp>
      <p:sp>
        <p:nvSpPr>
          <p:cNvPr id="40" name="Flèche vers la droite 171"/>
          <p:cNvSpPr/>
          <p:nvPr/>
        </p:nvSpPr>
        <p:spPr bwMode="auto">
          <a:xfrm flipV="1">
            <a:off x="5008316" y="2600170"/>
            <a:ext cx="1625600" cy="448067"/>
          </a:xfrm>
          <a:prstGeom prst="rightArrow">
            <a:avLst/>
          </a:prstGeom>
          <a:gradFill flip="none" rotWithShape="1">
            <a:gsLst>
              <a:gs pos="95000">
                <a:schemeClr val="bg1">
                  <a:lumMod val="65000"/>
                </a:schemeClr>
              </a:gs>
              <a:gs pos="0">
                <a:srgbClr val="FFFFFF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0" y="5610999"/>
            <a:ext cx="321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n-lt"/>
              </a:rPr>
              <a:t>ATI: analytical treatment interruption</a:t>
            </a:r>
          </a:p>
          <a:p>
            <a:r>
              <a:rPr lang="en-US" sz="1200" dirty="0" smtClean="0">
                <a:latin typeface="+mn-lt"/>
              </a:rPr>
              <a:t>VHM: </a:t>
            </a:r>
            <a:r>
              <a:rPr lang="en-US" sz="1200" dirty="0" err="1" smtClean="0">
                <a:latin typeface="+mn-lt"/>
              </a:rPr>
              <a:t>vorinostat+hydroxychloroquine+maraviroc</a:t>
            </a:r>
            <a:endParaRPr lang="en-US" sz="1200" dirty="0">
              <a:latin typeface="+mn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133961" y="1976122"/>
            <a:ext cx="11873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Remission </a:t>
            </a:r>
          </a:p>
          <a:p>
            <a:pPr algn="ctr"/>
            <a:r>
              <a:rPr lang="en-US" dirty="0" smtClean="0"/>
              <a:t>trials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51179" y="1880895"/>
            <a:ext cx="4008479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bg1"/>
                </a:solidFill>
                <a:latin typeface="Calibri"/>
              </a:rPr>
              <a:t>Real-time screening of </a:t>
            </a:r>
            <a:r>
              <a:rPr lang="en-US" sz="2000" b="1" dirty="0" smtClean="0">
                <a:solidFill>
                  <a:schemeClr val="bg1"/>
                </a:solidFill>
              </a:rPr>
              <a:t>343,663 </a:t>
            </a:r>
            <a:r>
              <a:rPr lang="en-US" sz="2000" dirty="0">
                <a:solidFill>
                  <a:schemeClr val="bg1"/>
                </a:solidFill>
                <a:latin typeface="Calibri"/>
              </a:rPr>
              <a:t>samples in Thailand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21876" y="3195793"/>
            <a:ext cx="3990534" cy="67710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Calibri"/>
              </a:rPr>
              <a:t>Acute HIV infection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Calibri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Calibri"/>
              </a:rPr>
              <a:t>(</a:t>
            </a:r>
            <a:r>
              <a:rPr lang="en-US" b="1" dirty="0" smtClean="0">
                <a:solidFill>
                  <a:schemeClr val="bg1"/>
                </a:solidFill>
                <a:latin typeface="Calibri"/>
              </a:rPr>
              <a:t>n=614 enrolled/781 </a:t>
            </a:r>
            <a:r>
              <a:rPr lang="en-US" b="1" dirty="0">
                <a:solidFill>
                  <a:schemeClr val="bg1"/>
                </a:solidFill>
                <a:latin typeface="Calibri"/>
              </a:rPr>
              <a:t>detected)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533" y="4469316"/>
            <a:ext cx="3990534" cy="79406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defTabSz="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Immediate ART</a:t>
            </a:r>
          </a:p>
          <a:p>
            <a:pPr algn="ctr" defTabSz="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bg1"/>
                </a:solidFill>
                <a:latin typeface="Calibri"/>
              </a:rPr>
              <a:t>(</a:t>
            </a:r>
            <a:r>
              <a:rPr lang="en-US" b="1" dirty="0" smtClean="0">
                <a:solidFill>
                  <a:schemeClr val="bg1"/>
                </a:solidFill>
                <a:latin typeface="Calibri"/>
              </a:rPr>
              <a:t>n=609)</a:t>
            </a:r>
            <a:endParaRPr lang="en-US" b="1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51179" y="1133923"/>
            <a:ext cx="40084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RV254/SEARCH010 </a:t>
            </a:r>
          </a:p>
          <a:p>
            <a:pPr algn="ctr"/>
            <a:r>
              <a:rPr lang="en-US" sz="1600" dirty="0"/>
              <a:t>Acute infection cohort with early ART</a:t>
            </a:r>
          </a:p>
        </p:txBody>
      </p:sp>
      <p:sp>
        <p:nvSpPr>
          <p:cNvPr id="43" name="Flèche vers la droite 171"/>
          <p:cNvSpPr/>
          <p:nvPr/>
        </p:nvSpPr>
        <p:spPr bwMode="auto">
          <a:xfrm rot="5400000" flipV="1">
            <a:off x="2359866" y="2699690"/>
            <a:ext cx="544140" cy="448069"/>
          </a:xfrm>
          <a:prstGeom prst="rightArrow">
            <a:avLst/>
          </a:prstGeom>
          <a:gradFill flip="none" rotWithShape="1">
            <a:gsLst>
              <a:gs pos="95000">
                <a:schemeClr val="bg1">
                  <a:lumMod val="65000"/>
                </a:schemeClr>
              </a:gs>
              <a:gs pos="0">
                <a:srgbClr val="FFFFFF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" name="Flèche vers la droite 171"/>
          <p:cNvSpPr/>
          <p:nvPr/>
        </p:nvSpPr>
        <p:spPr bwMode="auto">
          <a:xfrm rot="5400000" flipV="1">
            <a:off x="2359867" y="3957972"/>
            <a:ext cx="544140" cy="448069"/>
          </a:xfrm>
          <a:prstGeom prst="rightArrow">
            <a:avLst/>
          </a:prstGeom>
          <a:gradFill flip="none" rotWithShape="1">
            <a:gsLst>
              <a:gs pos="95000">
                <a:schemeClr val="bg1">
                  <a:lumMod val="65000"/>
                </a:schemeClr>
              </a:gs>
              <a:gs pos="0">
                <a:srgbClr val="FFFFFF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908800" y="1133922"/>
            <a:ext cx="4632789" cy="101566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2000" b="1" dirty="0" smtClean="0">
              <a:solidFill>
                <a:schemeClr val="bg1"/>
              </a:solidFill>
              <a:latin typeface="Calibri"/>
            </a:endParaRPr>
          </a:p>
          <a:p>
            <a:pPr algn="ctr"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Calibri"/>
              </a:rPr>
              <a:t>Early ART in </a:t>
            </a:r>
            <a:r>
              <a:rPr lang="en-US" sz="2000" b="1" dirty="0" err="1" smtClean="0">
                <a:solidFill>
                  <a:schemeClr val="bg1"/>
                </a:solidFill>
                <a:latin typeface="Calibri"/>
              </a:rPr>
              <a:t>Fiebig</a:t>
            </a:r>
            <a:r>
              <a:rPr lang="en-US" sz="2000" b="1" dirty="0" smtClean="0">
                <a:solidFill>
                  <a:schemeClr val="bg1"/>
                </a:solidFill>
                <a:latin typeface="Calibri"/>
              </a:rPr>
              <a:t> I</a:t>
            </a:r>
          </a:p>
          <a:p>
            <a:pPr algn="ctr">
              <a:defRPr/>
            </a:pPr>
            <a:endParaRPr lang="en-US" sz="2000" dirty="0" smtClean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922939" y="2266553"/>
            <a:ext cx="4632789" cy="101566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2000" b="1" dirty="0" smtClean="0">
              <a:solidFill>
                <a:schemeClr val="bg1"/>
              </a:solidFill>
              <a:latin typeface="Calibri"/>
            </a:endParaRPr>
          </a:p>
          <a:p>
            <a:pPr algn="ctr"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Calibri"/>
              </a:rPr>
              <a:t>Latency Reversal</a:t>
            </a:r>
          </a:p>
          <a:p>
            <a:pPr algn="ctr">
              <a:defRPr/>
            </a:pPr>
            <a:endParaRPr lang="en-US" sz="2000" dirty="0" smtClean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924040" y="3438414"/>
            <a:ext cx="4632789" cy="2246769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2000" b="1" dirty="0" smtClean="0">
              <a:solidFill>
                <a:schemeClr val="bg1"/>
              </a:solidFill>
              <a:latin typeface="Calibri"/>
            </a:endParaRPr>
          </a:p>
          <a:p>
            <a:pPr algn="ctr">
              <a:defRPr/>
            </a:pPr>
            <a:endParaRPr lang="en-US" sz="2000" b="1" dirty="0" smtClean="0">
              <a:solidFill>
                <a:schemeClr val="bg1"/>
              </a:solidFill>
              <a:latin typeface="Calibri"/>
            </a:endParaRPr>
          </a:p>
          <a:p>
            <a:pPr algn="ctr">
              <a:defRPr/>
            </a:pPr>
            <a:endParaRPr lang="en-US" sz="2000" b="1" dirty="0" smtClean="0">
              <a:solidFill>
                <a:schemeClr val="bg1"/>
              </a:solidFill>
              <a:latin typeface="Calibri"/>
            </a:endParaRPr>
          </a:p>
          <a:p>
            <a:pPr algn="ctr"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Calibri"/>
              </a:rPr>
              <a:t>Modifying Immune Response</a:t>
            </a:r>
          </a:p>
          <a:p>
            <a:pPr algn="ctr">
              <a:defRPr/>
            </a:pPr>
            <a:endParaRPr lang="en-US" sz="2000" b="1" dirty="0" smtClean="0">
              <a:solidFill>
                <a:schemeClr val="bg1"/>
              </a:solidFill>
              <a:latin typeface="Calibri"/>
            </a:endParaRPr>
          </a:p>
          <a:p>
            <a:pPr algn="ctr">
              <a:defRPr/>
            </a:pPr>
            <a:endParaRPr lang="en-US" sz="2000" b="1" dirty="0" smtClean="0">
              <a:solidFill>
                <a:schemeClr val="bg1"/>
              </a:solidFill>
              <a:latin typeface="Calibri"/>
            </a:endParaRPr>
          </a:p>
          <a:p>
            <a:pPr algn="ctr">
              <a:defRPr/>
            </a:pPr>
            <a:endParaRPr lang="en-US" sz="2000" dirty="0" smtClean="0">
              <a:solidFill>
                <a:schemeClr val="bg1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ZoneTexte 62">
            <a:extLst>
              <a:ext uri="{FF2B5EF4-FFF2-40B4-BE49-F238E27FC236}">
                <a16:creationId xmlns:a16="http://schemas.microsoft.com/office/drawing/2014/main" id="{8CFE3CA3-3B1E-AF43-9B0D-94B40C9BCCE3}"/>
              </a:ext>
            </a:extLst>
          </p:cNvPr>
          <p:cNvSpPr txBox="1"/>
          <p:nvPr/>
        </p:nvSpPr>
        <p:spPr>
          <a:xfrm>
            <a:off x="7106355" y="4654048"/>
            <a:ext cx="101415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5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MVA</a:t>
            </a:r>
          </a:p>
        </p:txBody>
      </p:sp>
      <p:sp>
        <p:nvSpPr>
          <p:cNvPr id="2" name="Flèche vers la droite 1">
            <a:extLst>
              <a:ext uri="{FF2B5EF4-FFF2-40B4-BE49-F238E27FC236}">
                <a16:creationId xmlns:a16="http://schemas.microsoft.com/office/drawing/2014/main" id="{C545C2C3-169B-2D4B-8B5C-8EA944B95B6E}"/>
              </a:ext>
            </a:extLst>
          </p:cNvPr>
          <p:cNvSpPr/>
          <p:nvPr/>
        </p:nvSpPr>
        <p:spPr>
          <a:xfrm>
            <a:off x="3037191" y="1998008"/>
            <a:ext cx="5512976" cy="391886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lèche vers la droite 4">
            <a:extLst>
              <a:ext uri="{FF2B5EF4-FFF2-40B4-BE49-F238E27FC236}">
                <a16:creationId xmlns:a16="http://schemas.microsoft.com/office/drawing/2014/main" id="{12F8812F-5BA0-A140-AD9C-8CEC8506A133}"/>
              </a:ext>
            </a:extLst>
          </p:cNvPr>
          <p:cNvSpPr/>
          <p:nvPr/>
        </p:nvSpPr>
        <p:spPr>
          <a:xfrm>
            <a:off x="8550169" y="1998008"/>
            <a:ext cx="1952199" cy="391886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lèche vers la droite 5">
            <a:extLst>
              <a:ext uri="{FF2B5EF4-FFF2-40B4-BE49-F238E27FC236}">
                <a16:creationId xmlns:a16="http://schemas.microsoft.com/office/drawing/2014/main" id="{2F121BB0-A11D-9940-BD99-92DA15AC770A}"/>
              </a:ext>
            </a:extLst>
          </p:cNvPr>
          <p:cNvSpPr/>
          <p:nvPr/>
        </p:nvSpPr>
        <p:spPr>
          <a:xfrm>
            <a:off x="1507181" y="1998008"/>
            <a:ext cx="1530011" cy="391886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900" b="1" dirty="0">
                <a:latin typeface="Arial" panose="020B0604020202020204" pitchFamily="34" charset="0"/>
                <a:cs typeface="Arial" panose="020B0604020202020204" pitchFamily="34" charset="0"/>
              </a:rPr>
              <a:t>n=8 Fiebig I</a:t>
            </a:r>
          </a:p>
        </p:txBody>
      </p:sp>
      <p:sp>
        <p:nvSpPr>
          <p:cNvPr id="8" name="Flèche vers la droite 7">
            <a:extLst>
              <a:ext uri="{FF2B5EF4-FFF2-40B4-BE49-F238E27FC236}">
                <a16:creationId xmlns:a16="http://schemas.microsoft.com/office/drawing/2014/main" id="{7FED84D2-57F0-7A4D-9C6B-B964BDF48E7C}"/>
              </a:ext>
            </a:extLst>
          </p:cNvPr>
          <p:cNvSpPr/>
          <p:nvPr/>
        </p:nvSpPr>
        <p:spPr>
          <a:xfrm>
            <a:off x="3037193" y="2752214"/>
            <a:ext cx="2579771" cy="391886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vers la droite 8">
            <a:extLst>
              <a:ext uri="{FF2B5EF4-FFF2-40B4-BE49-F238E27FC236}">
                <a16:creationId xmlns:a16="http://schemas.microsoft.com/office/drawing/2014/main" id="{A3F977A9-5C03-1640-AE65-2C2BAD03FDED}"/>
              </a:ext>
            </a:extLst>
          </p:cNvPr>
          <p:cNvSpPr/>
          <p:nvPr/>
        </p:nvSpPr>
        <p:spPr>
          <a:xfrm>
            <a:off x="8550167" y="2752214"/>
            <a:ext cx="1922784" cy="391886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lèche vers la droite 9">
            <a:extLst>
              <a:ext uri="{FF2B5EF4-FFF2-40B4-BE49-F238E27FC236}">
                <a16:creationId xmlns:a16="http://schemas.microsoft.com/office/drawing/2014/main" id="{6715C46E-078B-484B-9C39-B89D37E52EAE}"/>
              </a:ext>
            </a:extLst>
          </p:cNvPr>
          <p:cNvSpPr/>
          <p:nvPr/>
        </p:nvSpPr>
        <p:spPr>
          <a:xfrm>
            <a:off x="1507181" y="2752214"/>
            <a:ext cx="1530011" cy="391886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900" b="1" dirty="0">
                <a:latin typeface="Arial" panose="020B0604020202020204" pitchFamily="34" charset="0"/>
                <a:cs typeface="Arial" panose="020B0604020202020204" pitchFamily="34" charset="0"/>
              </a:rPr>
              <a:t>n=9 Fiebig III/IV</a:t>
            </a:r>
          </a:p>
        </p:txBody>
      </p:sp>
      <p:sp>
        <p:nvSpPr>
          <p:cNvPr id="11" name="Flèche vers la droite 10">
            <a:extLst>
              <a:ext uri="{FF2B5EF4-FFF2-40B4-BE49-F238E27FC236}">
                <a16:creationId xmlns:a16="http://schemas.microsoft.com/office/drawing/2014/main" id="{987C22C6-0BD9-2345-91F0-C5F9E271D168}"/>
              </a:ext>
            </a:extLst>
          </p:cNvPr>
          <p:cNvSpPr/>
          <p:nvPr/>
        </p:nvSpPr>
        <p:spPr>
          <a:xfrm>
            <a:off x="5616964" y="2752214"/>
            <a:ext cx="2933205" cy="391886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hydroxychoroquine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maraviroc</a:t>
            </a:r>
          </a:p>
        </p:txBody>
      </p:sp>
      <p:sp>
        <p:nvSpPr>
          <p:cNvPr id="12" name="Flèche vers la droite 11">
            <a:extLst>
              <a:ext uri="{FF2B5EF4-FFF2-40B4-BE49-F238E27FC236}">
                <a16:creationId xmlns:a16="http://schemas.microsoft.com/office/drawing/2014/main" id="{B839B62A-CD62-2944-8C7E-11D0EE1E39AD}"/>
              </a:ext>
            </a:extLst>
          </p:cNvPr>
          <p:cNvSpPr/>
          <p:nvPr/>
        </p:nvSpPr>
        <p:spPr>
          <a:xfrm>
            <a:off x="3037193" y="3144100"/>
            <a:ext cx="2579771" cy="391886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lèche vers la droite 12">
            <a:extLst>
              <a:ext uri="{FF2B5EF4-FFF2-40B4-BE49-F238E27FC236}">
                <a16:creationId xmlns:a16="http://schemas.microsoft.com/office/drawing/2014/main" id="{20ACB99A-EDA5-C746-ABEF-E65D565778A5}"/>
              </a:ext>
            </a:extLst>
          </p:cNvPr>
          <p:cNvSpPr/>
          <p:nvPr/>
        </p:nvSpPr>
        <p:spPr>
          <a:xfrm>
            <a:off x="8550169" y="3144100"/>
            <a:ext cx="1936851" cy="391886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lèche vers la droite 13">
            <a:extLst>
              <a:ext uri="{FF2B5EF4-FFF2-40B4-BE49-F238E27FC236}">
                <a16:creationId xmlns:a16="http://schemas.microsoft.com/office/drawing/2014/main" id="{A9CBBB6A-FC47-6049-AC6C-BFC4A142EC45}"/>
              </a:ext>
            </a:extLst>
          </p:cNvPr>
          <p:cNvSpPr/>
          <p:nvPr/>
        </p:nvSpPr>
        <p:spPr>
          <a:xfrm>
            <a:off x="1507181" y="3144100"/>
            <a:ext cx="1530011" cy="391886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900" b="1" dirty="0">
                <a:latin typeface="Arial" panose="020B0604020202020204" pitchFamily="34" charset="0"/>
                <a:cs typeface="Arial" panose="020B0604020202020204" pitchFamily="34" charset="0"/>
              </a:rPr>
              <a:t>n=5 Fiebig III</a:t>
            </a:r>
          </a:p>
        </p:txBody>
      </p:sp>
      <p:sp>
        <p:nvSpPr>
          <p:cNvPr id="15" name="Flèche vers la droite 14">
            <a:extLst>
              <a:ext uri="{FF2B5EF4-FFF2-40B4-BE49-F238E27FC236}">
                <a16:creationId xmlns:a16="http://schemas.microsoft.com/office/drawing/2014/main" id="{1617F871-CD22-2749-BBF6-E3C10369B763}"/>
              </a:ext>
            </a:extLst>
          </p:cNvPr>
          <p:cNvSpPr/>
          <p:nvPr/>
        </p:nvSpPr>
        <p:spPr>
          <a:xfrm>
            <a:off x="5616960" y="3144100"/>
            <a:ext cx="2933205" cy="391886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BD5C3382-F816-8D46-B249-EF9A4FB8F852}"/>
              </a:ext>
            </a:extLst>
          </p:cNvPr>
          <p:cNvCxnSpPr/>
          <p:nvPr/>
        </p:nvCxnSpPr>
        <p:spPr>
          <a:xfrm>
            <a:off x="5900555" y="2593386"/>
            <a:ext cx="0" cy="231569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BEEAE1A3-4FDC-EC4A-AFD0-6EA8E3F80EA7}"/>
              </a:ext>
            </a:extLst>
          </p:cNvPr>
          <p:cNvCxnSpPr/>
          <p:nvPr/>
        </p:nvCxnSpPr>
        <p:spPr>
          <a:xfrm>
            <a:off x="6324503" y="2593386"/>
            <a:ext cx="0" cy="231569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9F1F5964-6970-1947-9E1E-CBDBE57A3592}"/>
              </a:ext>
            </a:extLst>
          </p:cNvPr>
          <p:cNvCxnSpPr/>
          <p:nvPr/>
        </p:nvCxnSpPr>
        <p:spPr>
          <a:xfrm>
            <a:off x="6748452" y="2599325"/>
            <a:ext cx="0" cy="231569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5BC43497-D949-1440-9F30-B550A1A1EF86}"/>
              </a:ext>
            </a:extLst>
          </p:cNvPr>
          <p:cNvCxnSpPr/>
          <p:nvPr/>
        </p:nvCxnSpPr>
        <p:spPr>
          <a:xfrm>
            <a:off x="7172401" y="2593386"/>
            <a:ext cx="0" cy="231569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72816635-CF81-ED47-8248-11314BF2F64B}"/>
              </a:ext>
            </a:extLst>
          </p:cNvPr>
          <p:cNvCxnSpPr/>
          <p:nvPr/>
        </p:nvCxnSpPr>
        <p:spPr>
          <a:xfrm>
            <a:off x="7596351" y="2593386"/>
            <a:ext cx="0" cy="231569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885E93C5-4787-564B-9F93-2C51404B44EA}"/>
              </a:ext>
            </a:extLst>
          </p:cNvPr>
          <p:cNvCxnSpPr/>
          <p:nvPr/>
        </p:nvCxnSpPr>
        <p:spPr>
          <a:xfrm>
            <a:off x="8020299" y="2599325"/>
            <a:ext cx="0" cy="231569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0DEE6ABD-2369-AB4E-BDE3-83C63480E1AD}"/>
              </a:ext>
            </a:extLst>
          </p:cNvPr>
          <p:cNvSpPr txBox="1"/>
          <p:nvPr/>
        </p:nvSpPr>
        <p:spPr>
          <a:xfrm>
            <a:off x="6364069" y="2294867"/>
            <a:ext cx="102784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Vorinostat</a:t>
            </a:r>
          </a:p>
        </p:txBody>
      </p:sp>
      <p:sp>
        <p:nvSpPr>
          <p:cNvPr id="28" name="Flèche vers la droite 27">
            <a:extLst>
              <a:ext uri="{FF2B5EF4-FFF2-40B4-BE49-F238E27FC236}">
                <a16:creationId xmlns:a16="http://schemas.microsoft.com/office/drawing/2014/main" id="{75A855DB-5C18-6342-851A-EDA89C838A34}"/>
              </a:ext>
            </a:extLst>
          </p:cNvPr>
          <p:cNvSpPr/>
          <p:nvPr/>
        </p:nvSpPr>
        <p:spPr>
          <a:xfrm>
            <a:off x="3051261" y="3870277"/>
            <a:ext cx="5512975" cy="391886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Flèche vers la droite 28">
            <a:extLst>
              <a:ext uri="{FF2B5EF4-FFF2-40B4-BE49-F238E27FC236}">
                <a16:creationId xmlns:a16="http://schemas.microsoft.com/office/drawing/2014/main" id="{E1FAB88B-964F-084E-B26C-0AFFF324B392}"/>
              </a:ext>
            </a:extLst>
          </p:cNvPr>
          <p:cNvSpPr/>
          <p:nvPr/>
        </p:nvSpPr>
        <p:spPr>
          <a:xfrm>
            <a:off x="8564236" y="3870277"/>
            <a:ext cx="1908717" cy="391886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Flèche vers la droite 29">
            <a:extLst>
              <a:ext uri="{FF2B5EF4-FFF2-40B4-BE49-F238E27FC236}">
                <a16:creationId xmlns:a16="http://schemas.microsoft.com/office/drawing/2014/main" id="{CFED371A-379B-A448-A81A-F620F9AB6258}"/>
              </a:ext>
            </a:extLst>
          </p:cNvPr>
          <p:cNvSpPr/>
          <p:nvPr/>
        </p:nvSpPr>
        <p:spPr>
          <a:xfrm>
            <a:off x="1521249" y="3870277"/>
            <a:ext cx="1530011" cy="391886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900" b="1" dirty="0">
                <a:latin typeface="Arial" panose="020B0604020202020204" pitchFamily="34" charset="0"/>
                <a:cs typeface="Arial" panose="020B0604020202020204" pitchFamily="34" charset="0"/>
              </a:rPr>
              <a:t>n=13 Fiebig I-III</a:t>
            </a:r>
          </a:p>
        </p:txBody>
      </p:sp>
      <p:sp>
        <p:nvSpPr>
          <p:cNvPr id="32" name="Flèche vers la droite 31">
            <a:extLst>
              <a:ext uri="{FF2B5EF4-FFF2-40B4-BE49-F238E27FC236}">
                <a16:creationId xmlns:a16="http://schemas.microsoft.com/office/drawing/2014/main" id="{127AAC3A-6ACB-3140-86FB-D8072A346E7D}"/>
              </a:ext>
            </a:extLst>
          </p:cNvPr>
          <p:cNvSpPr/>
          <p:nvPr/>
        </p:nvSpPr>
        <p:spPr>
          <a:xfrm>
            <a:off x="3051261" y="4262162"/>
            <a:ext cx="5512975" cy="391886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Flèche vers la droite 32">
            <a:extLst>
              <a:ext uri="{FF2B5EF4-FFF2-40B4-BE49-F238E27FC236}">
                <a16:creationId xmlns:a16="http://schemas.microsoft.com/office/drawing/2014/main" id="{BF17E00D-F8FB-F74E-8FC1-215B3E92BF3D}"/>
              </a:ext>
            </a:extLst>
          </p:cNvPr>
          <p:cNvSpPr/>
          <p:nvPr/>
        </p:nvSpPr>
        <p:spPr>
          <a:xfrm>
            <a:off x="8564236" y="4262162"/>
            <a:ext cx="1908717" cy="391886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>
                <a:latin typeface="Arial" panose="020B0604020202020204" pitchFamily="34" charset="0"/>
                <a:cs typeface="Arial" panose="020B0604020202020204" pitchFamily="34" charset="0"/>
              </a:rPr>
              <a:t>Placebo</a:t>
            </a:r>
          </a:p>
        </p:txBody>
      </p:sp>
      <p:sp>
        <p:nvSpPr>
          <p:cNvPr id="34" name="Flèche vers la droite 33">
            <a:extLst>
              <a:ext uri="{FF2B5EF4-FFF2-40B4-BE49-F238E27FC236}">
                <a16:creationId xmlns:a16="http://schemas.microsoft.com/office/drawing/2014/main" id="{1B177E38-4C17-E542-BAF8-9AF4901061A4}"/>
              </a:ext>
            </a:extLst>
          </p:cNvPr>
          <p:cNvSpPr/>
          <p:nvPr/>
        </p:nvSpPr>
        <p:spPr>
          <a:xfrm>
            <a:off x="1521249" y="4262162"/>
            <a:ext cx="1530011" cy="391886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900" b="1" dirty="0">
                <a:latin typeface="Arial" panose="020B0604020202020204" pitchFamily="34" charset="0"/>
                <a:cs typeface="Arial" panose="020B0604020202020204" pitchFamily="34" charset="0"/>
              </a:rPr>
              <a:t>n=5 Fiebig II/III</a:t>
            </a:r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285B08BD-8CF6-D947-826D-46D9B83DB515}"/>
              </a:ext>
            </a:extLst>
          </p:cNvPr>
          <p:cNvCxnSpPr/>
          <p:nvPr/>
        </p:nvCxnSpPr>
        <p:spPr>
          <a:xfrm>
            <a:off x="8665936" y="3715904"/>
            <a:ext cx="0" cy="231569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AD4AAC51-42C1-C640-8BCB-1AAE140A7AFB}"/>
              </a:ext>
            </a:extLst>
          </p:cNvPr>
          <p:cNvCxnSpPr/>
          <p:nvPr/>
        </p:nvCxnSpPr>
        <p:spPr>
          <a:xfrm>
            <a:off x="9292240" y="3715904"/>
            <a:ext cx="0" cy="231569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70A78AAD-C4F6-C84E-BC83-92090895FEE5}"/>
              </a:ext>
            </a:extLst>
          </p:cNvPr>
          <p:cNvCxnSpPr/>
          <p:nvPr/>
        </p:nvCxnSpPr>
        <p:spPr>
          <a:xfrm>
            <a:off x="9918544" y="3721840"/>
            <a:ext cx="0" cy="231569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DC08B15B-E442-DC4E-961A-CE70F62DA78B}"/>
              </a:ext>
            </a:extLst>
          </p:cNvPr>
          <p:cNvCxnSpPr/>
          <p:nvPr/>
        </p:nvCxnSpPr>
        <p:spPr>
          <a:xfrm>
            <a:off x="10231697" y="3715904"/>
            <a:ext cx="0" cy="231569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E190849F-CB0F-A34E-BF5D-D71A6C2F2FB3}"/>
              </a:ext>
            </a:extLst>
          </p:cNvPr>
          <p:cNvCxnSpPr/>
          <p:nvPr/>
        </p:nvCxnSpPr>
        <p:spPr>
          <a:xfrm>
            <a:off x="8979088" y="3715904"/>
            <a:ext cx="0" cy="231569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EBD724D6-B5C0-CA4C-91B5-A677C8F35A53}"/>
              </a:ext>
            </a:extLst>
          </p:cNvPr>
          <p:cNvCxnSpPr/>
          <p:nvPr/>
        </p:nvCxnSpPr>
        <p:spPr>
          <a:xfrm>
            <a:off x="9605392" y="3721840"/>
            <a:ext cx="0" cy="231569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oneTexte 43">
            <a:extLst>
              <a:ext uri="{FF2B5EF4-FFF2-40B4-BE49-F238E27FC236}">
                <a16:creationId xmlns:a16="http://schemas.microsoft.com/office/drawing/2014/main" id="{11AB8DAB-C471-B74D-9033-27A09AE2C2E9}"/>
              </a:ext>
            </a:extLst>
          </p:cNvPr>
          <p:cNvSpPr txBox="1"/>
          <p:nvPr/>
        </p:nvSpPr>
        <p:spPr>
          <a:xfrm>
            <a:off x="9049134" y="3443881"/>
            <a:ext cx="74251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VRC01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DE95AA47-8079-EB43-9A2A-DDF048BBEEE0}"/>
              </a:ext>
            </a:extLst>
          </p:cNvPr>
          <p:cNvSpPr txBox="1"/>
          <p:nvPr/>
        </p:nvSpPr>
        <p:spPr>
          <a:xfrm>
            <a:off x="265067" y="2076761"/>
            <a:ext cx="70096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b="1" dirty="0">
                <a:latin typeface="Arial" panose="020B0604020202020204" pitchFamily="34" charset="0"/>
                <a:cs typeface="Arial" panose="020B0604020202020204" pitchFamily="34" charset="0"/>
              </a:rPr>
              <a:t>RV411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34FF31A6-CBE4-1549-A0E4-F624ABABA707}"/>
              </a:ext>
            </a:extLst>
          </p:cNvPr>
          <p:cNvSpPr txBox="1"/>
          <p:nvPr/>
        </p:nvSpPr>
        <p:spPr>
          <a:xfrm>
            <a:off x="235119" y="2946807"/>
            <a:ext cx="71051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b="1" dirty="0">
                <a:latin typeface="Arial" panose="020B0604020202020204" pitchFamily="34" charset="0"/>
                <a:cs typeface="Arial" panose="020B0604020202020204" pitchFamily="34" charset="0"/>
              </a:rPr>
              <a:t>RV409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5D5A0147-1C13-C344-B563-7ABC10B32D07}"/>
              </a:ext>
            </a:extLst>
          </p:cNvPr>
          <p:cNvSpPr txBox="1"/>
          <p:nvPr/>
        </p:nvSpPr>
        <p:spPr>
          <a:xfrm>
            <a:off x="249187" y="4075234"/>
            <a:ext cx="71051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b="1" dirty="0">
                <a:latin typeface="Arial" panose="020B0604020202020204" pitchFamily="34" charset="0"/>
                <a:cs typeface="Arial" panose="020B0604020202020204" pitchFamily="34" charset="0"/>
              </a:rPr>
              <a:t>RV397</a:t>
            </a:r>
          </a:p>
        </p:txBody>
      </p:sp>
      <p:cxnSp>
        <p:nvCxnSpPr>
          <p:cNvPr id="71" name="Connecteur droit 70">
            <a:extLst>
              <a:ext uri="{FF2B5EF4-FFF2-40B4-BE49-F238E27FC236}">
                <a16:creationId xmlns:a16="http://schemas.microsoft.com/office/drawing/2014/main" id="{FA9393CA-DDDE-A74A-8453-8DC0B7EEBC5A}"/>
              </a:ext>
            </a:extLst>
          </p:cNvPr>
          <p:cNvCxnSpPr/>
          <p:nvPr/>
        </p:nvCxnSpPr>
        <p:spPr>
          <a:xfrm>
            <a:off x="1344827" y="2835104"/>
            <a:ext cx="0" cy="6541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5816E4AE-B40D-BE4A-9204-01B0CE8EB175}"/>
              </a:ext>
            </a:extLst>
          </p:cNvPr>
          <p:cNvCxnSpPr/>
          <p:nvPr/>
        </p:nvCxnSpPr>
        <p:spPr>
          <a:xfrm>
            <a:off x="1358895" y="3903071"/>
            <a:ext cx="0" cy="6541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ZoneTexte 76">
            <a:extLst>
              <a:ext uri="{FF2B5EF4-FFF2-40B4-BE49-F238E27FC236}">
                <a16:creationId xmlns:a16="http://schemas.microsoft.com/office/drawing/2014/main" id="{7CF6F22B-2B73-A248-9A43-856E96163648}"/>
              </a:ext>
            </a:extLst>
          </p:cNvPr>
          <p:cNvSpPr txBox="1"/>
          <p:nvPr/>
        </p:nvSpPr>
        <p:spPr>
          <a:xfrm>
            <a:off x="1843264" y="1559639"/>
            <a:ext cx="82907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35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Acute </a:t>
            </a:r>
          </a:p>
          <a:p>
            <a:pPr algn="ctr"/>
            <a:r>
              <a:rPr lang="fr-FR" sz="135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infection</a:t>
            </a: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9E824406-E174-734D-8B98-6C4C9524790B}"/>
              </a:ext>
            </a:extLst>
          </p:cNvPr>
          <p:cNvSpPr txBox="1"/>
          <p:nvPr/>
        </p:nvSpPr>
        <p:spPr>
          <a:xfrm>
            <a:off x="5310396" y="1694788"/>
            <a:ext cx="82266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35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ART</a:t>
            </a: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D3BE4A43-9EB6-9F41-BB9F-25AACF8306D2}"/>
              </a:ext>
            </a:extLst>
          </p:cNvPr>
          <p:cNvSpPr txBox="1"/>
          <p:nvPr/>
        </p:nvSpPr>
        <p:spPr>
          <a:xfrm>
            <a:off x="8511185" y="1559639"/>
            <a:ext cx="1750995" cy="5078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fr-FR" sz="135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 ART/</a:t>
            </a:r>
          </a:p>
          <a:p>
            <a:pPr algn="ctr"/>
            <a:r>
              <a:rPr lang="fr-FR" sz="135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 rebound</a:t>
            </a:r>
          </a:p>
        </p:txBody>
      </p:sp>
      <p:sp>
        <p:nvSpPr>
          <p:cNvPr id="60" name="Flèche vers la droite 44">
            <a:extLst>
              <a:ext uri="{FF2B5EF4-FFF2-40B4-BE49-F238E27FC236}">
                <a16:creationId xmlns:a16="http://schemas.microsoft.com/office/drawing/2014/main" id="{30408DE2-23B9-EA49-9316-B9B5CD256BB8}"/>
              </a:ext>
            </a:extLst>
          </p:cNvPr>
          <p:cNvSpPr/>
          <p:nvPr/>
        </p:nvSpPr>
        <p:spPr>
          <a:xfrm>
            <a:off x="3037193" y="4901217"/>
            <a:ext cx="2579771" cy="391886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Flèche vers la droite 45">
            <a:extLst>
              <a:ext uri="{FF2B5EF4-FFF2-40B4-BE49-F238E27FC236}">
                <a16:creationId xmlns:a16="http://schemas.microsoft.com/office/drawing/2014/main" id="{E7E2905A-89CB-0243-97B3-07C89C3DB1BB}"/>
              </a:ext>
            </a:extLst>
          </p:cNvPr>
          <p:cNvSpPr/>
          <p:nvPr/>
        </p:nvSpPr>
        <p:spPr>
          <a:xfrm>
            <a:off x="8550170" y="4901217"/>
            <a:ext cx="1962009" cy="391886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Flèche vers la droite 46">
            <a:extLst>
              <a:ext uri="{FF2B5EF4-FFF2-40B4-BE49-F238E27FC236}">
                <a16:creationId xmlns:a16="http://schemas.microsoft.com/office/drawing/2014/main" id="{626DFF78-6151-5144-AA5B-3078D8A86DF8}"/>
              </a:ext>
            </a:extLst>
          </p:cNvPr>
          <p:cNvSpPr/>
          <p:nvPr/>
        </p:nvSpPr>
        <p:spPr>
          <a:xfrm>
            <a:off x="1507181" y="4901217"/>
            <a:ext cx="1530014" cy="391886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900" b="1" dirty="0">
                <a:latin typeface="Arial" panose="020B0604020202020204" pitchFamily="34" charset="0"/>
                <a:cs typeface="Arial" panose="020B0604020202020204" pitchFamily="34" charset="0"/>
              </a:rPr>
              <a:t>n=18 Fiebig II-IV</a:t>
            </a:r>
          </a:p>
        </p:txBody>
      </p:sp>
      <p:sp>
        <p:nvSpPr>
          <p:cNvPr id="75" name="Flèche vers la droite 47">
            <a:extLst>
              <a:ext uri="{FF2B5EF4-FFF2-40B4-BE49-F238E27FC236}">
                <a16:creationId xmlns:a16="http://schemas.microsoft.com/office/drawing/2014/main" id="{1976D3D2-5D39-4C44-8162-BBEB630A693D}"/>
              </a:ext>
            </a:extLst>
          </p:cNvPr>
          <p:cNvSpPr/>
          <p:nvPr/>
        </p:nvSpPr>
        <p:spPr>
          <a:xfrm>
            <a:off x="5616964" y="4901217"/>
            <a:ext cx="2933205" cy="391886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Flèche vers la droite 48">
            <a:extLst>
              <a:ext uri="{FF2B5EF4-FFF2-40B4-BE49-F238E27FC236}">
                <a16:creationId xmlns:a16="http://schemas.microsoft.com/office/drawing/2014/main" id="{3A2EA16A-3344-7049-8E8D-CC92275B8B21}"/>
              </a:ext>
            </a:extLst>
          </p:cNvPr>
          <p:cNvSpPr/>
          <p:nvPr/>
        </p:nvSpPr>
        <p:spPr>
          <a:xfrm>
            <a:off x="3037193" y="5293102"/>
            <a:ext cx="2579771" cy="391886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Flèche vers la droite 49">
            <a:extLst>
              <a:ext uri="{FF2B5EF4-FFF2-40B4-BE49-F238E27FC236}">
                <a16:creationId xmlns:a16="http://schemas.microsoft.com/office/drawing/2014/main" id="{D86B5F45-4E07-394B-82C2-5755494370FB}"/>
              </a:ext>
            </a:extLst>
          </p:cNvPr>
          <p:cNvSpPr/>
          <p:nvPr/>
        </p:nvSpPr>
        <p:spPr>
          <a:xfrm>
            <a:off x="8550167" y="5293102"/>
            <a:ext cx="1976412" cy="391886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Flèche vers la droite 50">
            <a:extLst>
              <a:ext uri="{FF2B5EF4-FFF2-40B4-BE49-F238E27FC236}">
                <a16:creationId xmlns:a16="http://schemas.microsoft.com/office/drawing/2014/main" id="{F54D3347-C352-9B4A-9809-C9D1A8359389}"/>
              </a:ext>
            </a:extLst>
          </p:cNvPr>
          <p:cNvSpPr/>
          <p:nvPr/>
        </p:nvSpPr>
        <p:spPr>
          <a:xfrm>
            <a:off x="1507181" y="5293102"/>
            <a:ext cx="1530011" cy="391886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900" b="1" dirty="0">
                <a:latin typeface="Arial" panose="020B0604020202020204" pitchFamily="34" charset="0"/>
                <a:cs typeface="Arial" panose="020B0604020202020204" pitchFamily="34" charset="0"/>
              </a:rPr>
              <a:t>n=9 Fiebig I-III</a:t>
            </a:r>
          </a:p>
        </p:txBody>
      </p:sp>
      <p:sp>
        <p:nvSpPr>
          <p:cNvPr id="82" name="Flèche vers la droite 51">
            <a:extLst>
              <a:ext uri="{FF2B5EF4-FFF2-40B4-BE49-F238E27FC236}">
                <a16:creationId xmlns:a16="http://schemas.microsoft.com/office/drawing/2014/main" id="{2C1685ED-7A9B-584E-9092-EF2426B88958}"/>
              </a:ext>
            </a:extLst>
          </p:cNvPr>
          <p:cNvSpPr/>
          <p:nvPr/>
        </p:nvSpPr>
        <p:spPr>
          <a:xfrm>
            <a:off x="5616960" y="5293102"/>
            <a:ext cx="2933205" cy="391886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Placebo</a:t>
            </a:r>
          </a:p>
        </p:txBody>
      </p:sp>
      <p:cxnSp>
        <p:nvCxnSpPr>
          <p:cNvPr id="83" name="Connecteur droit avec flèche 53">
            <a:extLst>
              <a:ext uri="{FF2B5EF4-FFF2-40B4-BE49-F238E27FC236}">
                <a16:creationId xmlns:a16="http://schemas.microsoft.com/office/drawing/2014/main" id="{D7E13A27-779E-F14B-975D-6B0E14BF0861}"/>
              </a:ext>
            </a:extLst>
          </p:cNvPr>
          <p:cNvCxnSpPr/>
          <p:nvPr/>
        </p:nvCxnSpPr>
        <p:spPr>
          <a:xfrm>
            <a:off x="5991995" y="4774041"/>
            <a:ext cx="0" cy="231569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avec flèche 54">
            <a:extLst>
              <a:ext uri="{FF2B5EF4-FFF2-40B4-BE49-F238E27FC236}">
                <a16:creationId xmlns:a16="http://schemas.microsoft.com/office/drawing/2014/main" id="{19560684-B080-BA4E-9ECD-7C4BDB7D79B5}"/>
              </a:ext>
            </a:extLst>
          </p:cNvPr>
          <p:cNvCxnSpPr/>
          <p:nvPr/>
        </p:nvCxnSpPr>
        <p:spPr>
          <a:xfrm>
            <a:off x="6724539" y="4779980"/>
            <a:ext cx="0" cy="231569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avec flèche 55">
            <a:extLst>
              <a:ext uri="{FF2B5EF4-FFF2-40B4-BE49-F238E27FC236}">
                <a16:creationId xmlns:a16="http://schemas.microsoft.com/office/drawing/2014/main" id="{E7261DBC-3BD9-2F4E-9DDE-04AA1E0E6B7C}"/>
              </a:ext>
            </a:extLst>
          </p:cNvPr>
          <p:cNvCxnSpPr/>
          <p:nvPr/>
        </p:nvCxnSpPr>
        <p:spPr>
          <a:xfrm>
            <a:off x="7244141" y="4774041"/>
            <a:ext cx="0" cy="231569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avec flèche 57">
            <a:extLst>
              <a:ext uri="{FF2B5EF4-FFF2-40B4-BE49-F238E27FC236}">
                <a16:creationId xmlns:a16="http://schemas.microsoft.com/office/drawing/2014/main" id="{B50179F9-02B9-6D45-B534-546D99E8DF38}"/>
              </a:ext>
            </a:extLst>
          </p:cNvPr>
          <p:cNvCxnSpPr/>
          <p:nvPr/>
        </p:nvCxnSpPr>
        <p:spPr>
          <a:xfrm>
            <a:off x="7957669" y="4779980"/>
            <a:ext cx="0" cy="231569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ZoneTexte 61">
            <a:extLst>
              <a:ext uri="{FF2B5EF4-FFF2-40B4-BE49-F238E27FC236}">
                <a16:creationId xmlns:a16="http://schemas.microsoft.com/office/drawing/2014/main" id="{BEE1383F-64AD-2442-A586-7AD46C271881}"/>
              </a:ext>
            </a:extLst>
          </p:cNvPr>
          <p:cNvSpPr txBox="1"/>
          <p:nvPr/>
        </p:nvSpPr>
        <p:spPr>
          <a:xfrm>
            <a:off x="6058130" y="4645398"/>
            <a:ext cx="60785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Ad26</a:t>
            </a:r>
          </a:p>
        </p:txBody>
      </p:sp>
      <p:sp>
        <p:nvSpPr>
          <p:cNvPr id="89" name="ZoneTexte 67">
            <a:extLst>
              <a:ext uri="{FF2B5EF4-FFF2-40B4-BE49-F238E27FC236}">
                <a16:creationId xmlns:a16="http://schemas.microsoft.com/office/drawing/2014/main" id="{50080641-265F-0A4C-BD81-D0F03261D1F7}"/>
              </a:ext>
            </a:extLst>
          </p:cNvPr>
          <p:cNvSpPr txBox="1"/>
          <p:nvPr/>
        </p:nvSpPr>
        <p:spPr>
          <a:xfrm>
            <a:off x="235119" y="5096551"/>
            <a:ext cx="71051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b="1" dirty="0">
                <a:latin typeface="Arial" panose="020B0604020202020204" pitchFamily="34" charset="0"/>
                <a:cs typeface="Arial" panose="020B0604020202020204" pitchFamily="34" charset="0"/>
              </a:rPr>
              <a:t>RV405</a:t>
            </a:r>
          </a:p>
        </p:txBody>
      </p:sp>
      <p:cxnSp>
        <p:nvCxnSpPr>
          <p:cNvPr id="90" name="Connecteur droit 71">
            <a:extLst>
              <a:ext uri="{FF2B5EF4-FFF2-40B4-BE49-F238E27FC236}">
                <a16:creationId xmlns:a16="http://schemas.microsoft.com/office/drawing/2014/main" id="{DB3711F0-0B27-794F-A087-2076339B49DF}"/>
              </a:ext>
            </a:extLst>
          </p:cNvPr>
          <p:cNvCxnSpPr/>
          <p:nvPr/>
        </p:nvCxnSpPr>
        <p:spPr>
          <a:xfrm>
            <a:off x="1344827" y="4949152"/>
            <a:ext cx="0" cy="6541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 90">
            <a:extLst>
              <a:ext uri="{FF2B5EF4-FFF2-40B4-BE49-F238E27FC236}">
                <a16:creationId xmlns:a16="http://schemas.microsoft.com/office/drawing/2014/main" id="{C8412DD3-6F39-B54D-99E9-0CAA993192A3}"/>
              </a:ext>
            </a:extLst>
          </p:cNvPr>
          <p:cNvSpPr/>
          <p:nvPr/>
        </p:nvSpPr>
        <p:spPr>
          <a:xfrm>
            <a:off x="3038097" y="1984348"/>
            <a:ext cx="5523572" cy="3717690"/>
          </a:xfrm>
          <a:prstGeom prst="rect">
            <a:avLst/>
          </a:prstGeom>
          <a:solidFill>
            <a:srgbClr val="0070C0">
              <a:alpha val="1647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4C018F6-990F-2A4D-8A38-DCCB05DCC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155" y="277685"/>
            <a:ext cx="10972800" cy="860625"/>
          </a:xfrm>
        </p:spPr>
        <p:txBody>
          <a:bodyPr>
            <a:noAutofit/>
          </a:bodyPr>
          <a:lstStyle/>
          <a:p>
            <a:r>
              <a:rPr lang="en-US" sz="3600" dirty="0" smtClean="0"/>
              <a:t>Analytic </a:t>
            </a:r>
            <a:r>
              <a:rPr lang="en-US" sz="3600" dirty="0"/>
              <a:t>treatment interruption </a:t>
            </a:r>
            <a:r>
              <a:rPr lang="en-US" sz="3600" dirty="0" smtClean="0"/>
              <a:t>studies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from the RV254 </a:t>
            </a:r>
            <a:r>
              <a:rPr lang="en-US" sz="3600" dirty="0" smtClean="0"/>
              <a:t>cohort (n=67)</a:t>
            </a:r>
            <a:endParaRPr lang="en-US" sz="3600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2C6B163-CDE8-C040-BAC9-49C2735504A6}"/>
              </a:ext>
            </a:extLst>
          </p:cNvPr>
          <p:cNvSpPr txBox="1"/>
          <p:nvPr/>
        </p:nvSpPr>
        <p:spPr>
          <a:xfrm>
            <a:off x="-44838" y="5833397"/>
            <a:ext cx="90095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Kroon, IAS, 2016; Colby, Nature Medicine, 2018; Crowell, Lancet HIV </a:t>
            </a:r>
            <a:r>
              <a:rPr lang="en-US" sz="1200" i="1" dirty="0" smtClean="0"/>
              <a:t>2019, Slide courtesy of Nicolas Chomont</a:t>
            </a:r>
          </a:p>
        </p:txBody>
      </p:sp>
      <p:sp>
        <p:nvSpPr>
          <p:cNvPr id="103" name="ZoneTexte 69">
            <a:extLst>
              <a:ext uri="{FF2B5EF4-FFF2-40B4-BE49-F238E27FC236}">
                <a16:creationId xmlns:a16="http://schemas.microsoft.com/office/drawing/2014/main" id="{CFCB7123-975F-D044-8608-5AFA5D961D27}"/>
              </a:ext>
            </a:extLst>
          </p:cNvPr>
          <p:cNvSpPr txBox="1"/>
          <p:nvPr/>
        </p:nvSpPr>
        <p:spPr>
          <a:xfrm>
            <a:off x="10814146" y="1892524"/>
            <a:ext cx="1087991" cy="888510"/>
          </a:xfrm>
          <a:prstGeom prst="rect">
            <a:avLst/>
          </a:prstGeom>
          <a:solidFill>
            <a:schemeClr val="accent3">
              <a:alpha val="34118"/>
            </a:schemeClr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</a:p>
          <a:p>
            <a:r>
              <a:rPr lang="fr-FR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Intervention</a:t>
            </a:r>
            <a:endParaRPr lang="fr-FR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N=27</a:t>
            </a:r>
            <a:endParaRPr lang="fr-F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ZoneTexte 73">
            <a:extLst>
              <a:ext uri="{FF2B5EF4-FFF2-40B4-BE49-F238E27FC236}">
                <a16:creationId xmlns:a16="http://schemas.microsoft.com/office/drawing/2014/main" id="{13DD239B-465E-B349-B715-6150836DBEB2}"/>
              </a:ext>
            </a:extLst>
          </p:cNvPr>
          <p:cNvSpPr txBox="1"/>
          <p:nvPr/>
        </p:nvSpPr>
        <p:spPr>
          <a:xfrm>
            <a:off x="10814146" y="3169607"/>
            <a:ext cx="1087991" cy="923330"/>
          </a:xfrm>
          <a:prstGeom prst="rect">
            <a:avLst/>
          </a:prstGeom>
          <a:solidFill>
            <a:schemeClr val="accent1">
              <a:lumMod val="40000"/>
              <a:lumOff val="60000"/>
              <a:alpha val="34118"/>
            </a:schemeClr>
          </a:solidFill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Intervention </a:t>
            </a:r>
          </a:p>
          <a:p>
            <a:r>
              <a:rPr lang="fr-FR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</a:t>
            </a:r>
            <a:r>
              <a:rPr lang="fr-FR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-ATI</a:t>
            </a:r>
          </a:p>
          <a:p>
            <a:r>
              <a:rPr lang="fr-FR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N= </a:t>
            </a:r>
            <a:r>
              <a:rPr lang="fr-FR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endParaRPr lang="fr-F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ZoneTexte 74">
            <a:extLst>
              <a:ext uri="{FF2B5EF4-FFF2-40B4-BE49-F238E27FC236}">
                <a16:creationId xmlns:a16="http://schemas.microsoft.com/office/drawing/2014/main" id="{AFEA7100-9721-C04C-A0BE-B6416C9A81E7}"/>
              </a:ext>
            </a:extLst>
          </p:cNvPr>
          <p:cNvSpPr txBox="1"/>
          <p:nvPr/>
        </p:nvSpPr>
        <p:spPr>
          <a:xfrm>
            <a:off x="10829386" y="4487487"/>
            <a:ext cx="1087992" cy="923330"/>
          </a:xfrm>
          <a:prstGeom prst="rect">
            <a:avLst/>
          </a:prstGeom>
          <a:solidFill>
            <a:schemeClr val="accent2">
              <a:lumMod val="20000"/>
              <a:lumOff val="80000"/>
              <a:alpha val="34118"/>
            </a:schemeClr>
          </a:solidFill>
          <a:ln>
            <a:solidFill>
              <a:srgbClr val="C26E6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Intervention </a:t>
            </a:r>
          </a:p>
          <a:p>
            <a:r>
              <a:rPr lang="fr-FR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post-ATI</a:t>
            </a:r>
          </a:p>
          <a:p>
            <a:r>
              <a:rPr lang="fr-FR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N= </a:t>
            </a:r>
            <a:r>
              <a:rPr lang="fr-FR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fr-F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63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121"/>
            <a:ext cx="11176781" cy="967840"/>
          </a:xfrm>
        </p:spPr>
        <p:txBody>
          <a:bodyPr>
            <a:noAutofit/>
          </a:bodyPr>
          <a:lstStyle/>
          <a:p>
            <a:r>
              <a:rPr lang="en-US" sz="3600" dirty="0" smtClean="0"/>
              <a:t>RV411: Early ART in </a:t>
            </a:r>
            <a:r>
              <a:rPr lang="en-US" sz="3600" dirty="0" err="1" smtClean="0"/>
              <a:t>Fiebig</a:t>
            </a:r>
            <a:r>
              <a:rPr lang="en-US" sz="3600" dirty="0" smtClean="0"/>
              <a:t> I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0" y="5108179"/>
            <a:ext cx="121310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/>
              <a:buChar char="•"/>
            </a:pPr>
            <a:r>
              <a:rPr lang="en-US" sz="1600" dirty="0">
                <a:latin typeface="+mn-lt"/>
              </a:rPr>
              <a:t>Median time to viral load rebound &gt;20 copies/ml: 26 days (range 13-48 days</a:t>
            </a:r>
            <a:r>
              <a:rPr lang="en-US" sz="1600" dirty="0" smtClean="0">
                <a:latin typeface="+mn-lt"/>
              </a:rPr>
              <a:t>)</a:t>
            </a:r>
            <a:endParaRPr lang="en-US" sz="1600" dirty="0">
              <a:latin typeface="+mn-lt"/>
            </a:endParaRPr>
          </a:p>
          <a:p>
            <a:pPr marL="285750" indent="-285750" algn="ctr">
              <a:buFont typeface="Arial"/>
              <a:buChar char="•"/>
            </a:pPr>
            <a:r>
              <a:rPr lang="en-US" sz="1600" dirty="0">
                <a:latin typeface="+mn-lt"/>
              </a:rPr>
              <a:t>Very early ART alone is inadequate to achieve HIV </a:t>
            </a:r>
            <a:r>
              <a:rPr lang="en-US" sz="1600" dirty="0" smtClean="0">
                <a:latin typeface="+mn-lt"/>
              </a:rPr>
              <a:t>remission</a:t>
            </a:r>
            <a:endParaRPr lang="en-US" sz="16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817256"/>
            <a:ext cx="29547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+mn-lt"/>
              </a:rPr>
              <a:t>Colby, Ananworanich, Nature Medicine 2018</a:t>
            </a:r>
          </a:p>
        </p:txBody>
      </p:sp>
      <p:pic>
        <p:nvPicPr>
          <p:cNvPr id="7" name="Picture 6" descr="Figure 1a VL reboun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57"/>
          <a:stretch>
            <a:fillRect/>
          </a:stretch>
        </p:blipFill>
        <p:spPr>
          <a:xfrm>
            <a:off x="2379320" y="1192961"/>
            <a:ext cx="6078880" cy="3944655"/>
          </a:xfrm>
          <a:prstGeom prst="rect">
            <a:avLst/>
          </a:prstGeom>
        </p:spPr>
      </p:pic>
      <p:pic>
        <p:nvPicPr>
          <p:cNvPr id="31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844" t="46768" r="14643" b="50041"/>
          <a:stretch>
            <a:fillRect/>
          </a:stretch>
        </p:blipFill>
        <p:spPr bwMode="auto">
          <a:xfrm>
            <a:off x="8138160" y="6466714"/>
            <a:ext cx="3992880" cy="29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32"/>
          <p:cNvSpPr/>
          <p:nvPr/>
        </p:nvSpPr>
        <p:spPr>
          <a:xfrm>
            <a:off x="8138160" y="6109458"/>
            <a:ext cx="26060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Intervention: Early ART in </a:t>
            </a:r>
            <a:r>
              <a:rPr lang="en-US" sz="1400" dirty="0" err="1" smtClean="0"/>
              <a:t>Fiebig</a:t>
            </a:r>
            <a:r>
              <a:rPr lang="en-US" sz="1400" dirty="0" smtClean="0"/>
              <a:t> I</a:t>
            </a: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7909560" y="2370079"/>
            <a:ext cx="2125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ART resume at </a:t>
            </a:r>
          </a:p>
          <a:p>
            <a:pPr algn="ctr"/>
            <a:r>
              <a:rPr lang="en-US" sz="1200" dirty="0"/>
              <a:t>VL &gt; 1000 c/ml</a:t>
            </a:r>
          </a:p>
        </p:txBody>
      </p:sp>
    </p:spTree>
    <p:extLst>
      <p:ext uri="{BB962C8B-B14F-4D97-AF65-F5344CB8AC3E}">
        <p14:creationId xmlns:p14="http://schemas.microsoft.com/office/powerpoint/2010/main" val="67024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IDS 201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ADBD3347-1A0F-45F0-B4B5-B886B317FA11}" vid="{2289ECF3-0365-4EFC-8344-95011E66FD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AIDS2016_template</Template>
  <TotalTime>30571</TotalTime>
  <Words>1324</Words>
  <Application>Microsoft Office PowerPoint</Application>
  <PresentationFormat>Widescreen</PresentationFormat>
  <Paragraphs>358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ＭＳ Ｐゴシック</vt:lpstr>
      <vt:lpstr>Arial</vt:lpstr>
      <vt:lpstr>Calibri</vt:lpstr>
      <vt:lpstr>Cordia New</vt:lpstr>
      <vt:lpstr>Franklin Gothic Book</vt:lpstr>
      <vt:lpstr>Raleway</vt:lpstr>
      <vt:lpstr>AIDS 2016_Template</vt:lpstr>
      <vt:lpstr>PowerPoint Presentation</vt:lpstr>
      <vt:lpstr>Conflicts of Interest</vt:lpstr>
      <vt:lpstr>HIV Remission Trials: Correlates of Rebound</vt:lpstr>
      <vt:lpstr>PowerPoint Presentation</vt:lpstr>
      <vt:lpstr>HIV Treatment interruption Trials (2000-2017)</vt:lpstr>
      <vt:lpstr>HIV Treatment interruption trials with intervention done from 2014 to 2017</vt:lpstr>
      <vt:lpstr>RV254 and HIV Remission Trials</vt:lpstr>
      <vt:lpstr>Analytic treatment interruption studies  from the RV254 cohort (n=67)</vt:lpstr>
      <vt:lpstr>RV411: Early ART in Fiebig I</vt:lpstr>
      <vt:lpstr>HIV Reservoir Size in Fiebig I</vt:lpstr>
      <vt:lpstr>Pre-ATI CD4/CD8 ratio and time to VL rebound</vt:lpstr>
      <vt:lpstr>RV409: Vorinostat, HCQ, Maraviroc (VHM) +ART vs ART</vt:lpstr>
      <vt:lpstr>RV397: VRC01 vs Placebo</vt:lpstr>
      <vt:lpstr>RV405: Ad26/MVA vs Placebo</vt:lpstr>
      <vt:lpstr>All ATI studies: Time to viral rebound (n=66)</vt:lpstr>
      <vt:lpstr>PowerPoint Presentation</vt:lpstr>
      <vt:lpstr>Total HIV DNA pre-ART (acute infection) and time to rebound (n=66)</vt:lpstr>
      <vt:lpstr>Total HIV DNA pre-ATI and time to rebound (n=66)</vt:lpstr>
      <vt:lpstr>pVL pre-ART (acute infection) and time to rebound (n=66)</vt:lpstr>
      <vt:lpstr>CRF01 _AE associated with time to viral rebound</vt:lpstr>
      <vt:lpstr>What predicts viral rebound after treatment interruption?</vt:lpstr>
      <vt:lpstr>HIV Remission Trials: Where are we? 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Entwistle</dc:creator>
  <cp:lastModifiedBy>Media</cp:lastModifiedBy>
  <cp:revision>97</cp:revision>
  <cp:lastPrinted>2017-01-16T15:31:13Z</cp:lastPrinted>
  <dcterms:created xsi:type="dcterms:W3CDTF">2017-01-13T09:09:35Z</dcterms:created>
  <dcterms:modified xsi:type="dcterms:W3CDTF">2019-07-23T18:03:51Z</dcterms:modified>
</cp:coreProperties>
</file>